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71"/>
  </p:notesMasterIdLst>
  <p:sldIdLst>
    <p:sldId id="256" r:id="rId2"/>
    <p:sldId id="258" r:id="rId3"/>
    <p:sldId id="259" r:id="rId4"/>
    <p:sldId id="1091" r:id="rId5"/>
    <p:sldId id="260" r:id="rId6"/>
    <p:sldId id="261" r:id="rId7"/>
    <p:sldId id="262" r:id="rId8"/>
    <p:sldId id="263" r:id="rId9"/>
    <p:sldId id="264" r:id="rId10"/>
    <p:sldId id="1092" r:id="rId11"/>
    <p:sldId id="1152" r:id="rId12"/>
    <p:sldId id="293" r:id="rId13"/>
    <p:sldId id="265" r:id="rId14"/>
    <p:sldId id="267" r:id="rId15"/>
    <p:sldId id="270" r:id="rId16"/>
    <p:sldId id="1148" r:id="rId17"/>
    <p:sldId id="1160" r:id="rId18"/>
    <p:sldId id="268" r:id="rId19"/>
    <p:sldId id="938" r:id="rId20"/>
    <p:sldId id="1144" r:id="rId21"/>
    <p:sldId id="1090" r:id="rId22"/>
    <p:sldId id="1082" r:id="rId23"/>
    <p:sldId id="1084" r:id="rId24"/>
    <p:sldId id="1085" r:id="rId25"/>
    <p:sldId id="1086" r:id="rId26"/>
    <p:sldId id="1087" r:id="rId27"/>
    <p:sldId id="1015" r:id="rId28"/>
    <p:sldId id="1110" r:id="rId29"/>
    <p:sldId id="1111" r:id="rId30"/>
    <p:sldId id="1112" r:id="rId31"/>
    <p:sldId id="1113" r:id="rId32"/>
    <p:sldId id="1114" r:id="rId33"/>
    <p:sldId id="1122" r:id="rId34"/>
    <p:sldId id="1093" r:id="rId35"/>
    <p:sldId id="271" r:id="rId36"/>
    <p:sldId id="272" r:id="rId37"/>
    <p:sldId id="273" r:id="rId38"/>
    <p:sldId id="274" r:id="rId39"/>
    <p:sldId id="275" r:id="rId40"/>
    <p:sldId id="277" r:id="rId41"/>
    <p:sldId id="278" r:id="rId42"/>
    <p:sldId id="299" r:id="rId43"/>
    <p:sldId id="1095" r:id="rId44"/>
    <p:sldId id="281" r:id="rId45"/>
    <p:sldId id="282" r:id="rId46"/>
    <p:sldId id="283" r:id="rId47"/>
    <p:sldId id="1096" r:id="rId48"/>
    <p:sldId id="1136" r:id="rId49"/>
    <p:sldId id="287" r:id="rId50"/>
    <p:sldId id="288" r:id="rId51"/>
    <p:sldId id="289" r:id="rId52"/>
    <p:sldId id="1094" r:id="rId53"/>
    <p:sldId id="290" r:id="rId54"/>
    <p:sldId id="301" r:id="rId55"/>
    <p:sldId id="292" r:id="rId56"/>
    <p:sldId id="1159" r:id="rId57"/>
    <p:sldId id="1150" r:id="rId58"/>
    <p:sldId id="291" r:id="rId59"/>
    <p:sldId id="1151" r:id="rId60"/>
    <p:sldId id="1153" r:id="rId61"/>
    <p:sldId id="1154" r:id="rId62"/>
    <p:sldId id="276" r:id="rId63"/>
    <p:sldId id="294" r:id="rId64"/>
    <p:sldId id="1155" r:id="rId65"/>
    <p:sldId id="1156" r:id="rId66"/>
    <p:sldId id="296" r:id="rId67"/>
    <p:sldId id="1157" r:id="rId68"/>
    <p:sldId id="297" r:id="rId69"/>
    <p:sldId id="1158"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e Binning" initials="DB" lastIdx="8" clrIdx="0">
    <p:extLst>
      <p:ext uri="{19B8F6BF-5375-455C-9EA6-DF929625EA0E}">
        <p15:presenceInfo xmlns:p15="http://schemas.microsoft.com/office/powerpoint/2012/main" userId="Dave Binning" providerId="None"/>
      </p:ext>
    </p:extLst>
  </p:cmAuthor>
  <p:cmAuthor id="2" name="Anne" initials="A" lastIdx="3" clrIdx="1">
    <p:extLst>
      <p:ext uri="{19B8F6BF-5375-455C-9EA6-DF929625EA0E}">
        <p15:presenceInfo xmlns:p15="http://schemas.microsoft.com/office/powerpoint/2012/main" userId="bbb4fbfbf1e342f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7D8D6"/>
    <a:srgbClr val="7F7F7F"/>
    <a:srgbClr val="C79316"/>
    <a:srgbClr val="005C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4660"/>
  </p:normalViewPr>
  <p:slideViewPr>
    <p:cSldViewPr snapToGrid="0">
      <p:cViewPr varScale="1">
        <p:scale>
          <a:sx n="114" d="100"/>
          <a:sy n="114" d="100"/>
        </p:scale>
        <p:origin x="300" y="102"/>
      </p:cViewPr>
      <p:guideLst>
        <p:guide orient="horz" pos="2160"/>
        <p:guide pos="3840"/>
      </p:guideLst>
    </p:cSldViewPr>
  </p:slideViewPr>
  <p:notesTextViewPr>
    <p:cViewPr>
      <p:scale>
        <a:sx n="1" d="1"/>
        <a:sy n="1" d="1"/>
      </p:scale>
      <p:origin x="0" y="0"/>
    </p:cViewPr>
  </p:notesTextViewPr>
  <p:sorterViewPr>
    <p:cViewPr>
      <p:scale>
        <a:sx n="100" d="100"/>
        <a:sy n="100" d="100"/>
      </p:scale>
      <p:origin x="0" y="-1915"/>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F34C8-D50D-455D-A585-F092ECC69106}" type="datetimeFigureOut">
              <a:rPr lang="en-US" smtClean="0"/>
              <a:t>2/26/2024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93A2C-4B2E-4347-9FC2-39F47E130CE5}" type="slidenum">
              <a:rPr lang="en-US" smtClean="0"/>
              <a:t>‹#›</a:t>
            </a:fld>
            <a:endParaRPr lang="en-US"/>
          </a:p>
        </p:txBody>
      </p:sp>
    </p:spTree>
    <p:extLst>
      <p:ext uri="{BB962C8B-B14F-4D97-AF65-F5344CB8AC3E}">
        <p14:creationId xmlns:p14="http://schemas.microsoft.com/office/powerpoint/2010/main" val="4206056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a:t>
            </a:fld>
            <a:endParaRPr lang="en-US"/>
          </a:p>
        </p:txBody>
      </p:sp>
    </p:spTree>
    <p:extLst>
      <p:ext uri="{BB962C8B-B14F-4D97-AF65-F5344CB8AC3E}">
        <p14:creationId xmlns:p14="http://schemas.microsoft.com/office/powerpoint/2010/main" val="62068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14</a:t>
            </a:fld>
            <a:endParaRPr lang="en-US"/>
          </a:p>
        </p:txBody>
      </p:sp>
    </p:spTree>
    <p:extLst>
      <p:ext uri="{BB962C8B-B14F-4D97-AF65-F5344CB8AC3E}">
        <p14:creationId xmlns:p14="http://schemas.microsoft.com/office/powerpoint/2010/main" val="261367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15</a:t>
            </a:fld>
            <a:endParaRPr lang="en-US"/>
          </a:p>
        </p:txBody>
      </p:sp>
    </p:spTree>
    <p:extLst>
      <p:ext uri="{BB962C8B-B14F-4D97-AF65-F5344CB8AC3E}">
        <p14:creationId xmlns:p14="http://schemas.microsoft.com/office/powerpoint/2010/main" val="38983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17</a:t>
            </a:fld>
            <a:endParaRPr lang="en-US"/>
          </a:p>
        </p:txBody>
      </p:sp>
    </p:spTree>
    <p:extLst>
      <p:ext uri="{BB962C8B-B14F-4D97-AF65-F5344CB8AC3E}">
        <p14:creationId xmlns:p14="http://schemas.microsoft.com/office/powerpoint/2010/main" val="3312567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18</a:t>
            </a:fld>
            <a:endParaRPr lang="en-US"/>
          </a:p>
        </p:txBody>
      </p:sp>
    </p:spTree>
    <p:extLst>
      <p:ext uri="{BB962C8B-B14F-4D97-AF65-F5344CB8AC3E}">
        <p14:creationId xmlns:p14="http://schemas.microsoft.com/office/powerpoint/2010/main" val="2631866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738503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65403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6467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84032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339725" y="701675"/>
            <a:ext cx="5921375" cy="3332163"/>
          </a:xfrm>
          <a:ln cap="flat">
            <a:solidFill>
              <a:schemeClr val="tx1"/>
            </a:solidFill>
          </a:ln>
        </p:spPr>
      </p:sp>
      <p:sp>
        <p:nvSpPr>
          <p:cNvPr id="78851" name="Rectangle 3"/>
          <p:cNvSpPr>
            <a:spLocks noGrp="1" noChangeArrowheads="1"/>
          </p:cNvSpPr>
          <p:nvPr>
            <p:ph type="body" idx="1"/>
          </p:nvPr>
        </p:nvSpPr>
        <p:spPr>
          <a:xfrm>
            <a:off x="876303" y="4282374"/>
            <a:ext cx="4842471" cy="4037971"/>
          </a:xfrm>
          <a:noFill/>
          <a:ln/>
        </p:spPr>
        <p:txBody>
          <a:bodyPr lIns="90753" tIns="46145" rIns="90753" bIns="46145"/>
          <a:lstStyle/>
          <a:p>
            <a:pPr eaLnBrk="1" hangingPunct="1"/>
            <a:endParaRPr lang="en-US" dirty="0">
              <a:latin typeface="Arial" pitchFamily="34" charset="0"/>
            </a:endParaRPr>
          </a:p>
        </p:txBody>
      </p:sp>
    </p:spTree>
    <p:extLst>
      <p:ext uri="{BB962C8B-B14F-4D97-AF65-F5344CB8AC3E}">
        <p14:creationId xmlns:p14="http://schemas.microsoft.com/office/powerpoint/2010/main" val="1554574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57527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2</a:t>
            </a:fld>
            <a:endParaRPr lang="en-US"/>
          </a:p>
        </p:txBody>
      </p:sp>
    </p:spTree>
    <p:extLst>
      <p:ext uri="{BB962C8B-B14F-4D97-AF65-F5344CB8AC3E}">
        <p14:creationId xmlns:p14="http://schemas.microsoft.com/office/powerpoint/2010/main" val="223384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952224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82234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60151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53780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35</a:t>
            </a:fld>
            <a:endParaRPr lang="en-US"/>
          </a:p>
        </p:txBody>
      </p:sp>
    </p:spTree>
    <p:extLst>
      <p:ext uri="{BB962C8B-B14F-4D97-AF65-F5344CB8AC3E}">
        <p14:creationId xmlns:p14="http://schemas.microsoft.com/office/powerpoint/2010/main" val="2787520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36</a:t>
            </a:fld>
            <a:endParaRPr lang="en-US"/>
          </a:p>
        </p:txBody>
      </p:sp>
    </p:spTree>
    <p:extLst>
      <p:ext uri="{BB962C8B-B14F-4D97-AF65-F5344CB8AC3E}">
        <p14:creationId xmlns:p14="http://schemas.microsoft.com/office/powerpoint/2010/main" val="1112021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37</a:t>
            </a:fld>
            <a:endParaRPr lang="en-US"/>
          </a:p>
        </p:txBody>
      </p:sp>
    </p:spTree>
    <p:extLst>
      <p:ext uri="{BB962C8B-B14F-4D97-AF65-F5344CB8AC3E}">
        <p14:creationId xmlns:p14="http://schemas.microsoft.com/office/powerpoint/2010/main" val="2776945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38</a:t>
            </a:fld>
            <a:endParaRPr lang="en-US"/>
          </a:p>
        </p:txBody>
      </p:sp>
    </p:spTree>
    <p:extLst>
      <p:ext uri="{BB962C8B-B14F-4D97-AF65-F5344CB8AC3E}">
        <p14:creationId xmlns:p14="http://schemas.microsoft.com/office/powerpoint/2010/main" val="4189581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39</a:t>
            </a:fld>
            <a:endParaRPr lang="en-US"/>
          </a:p>
        </p:txBody>
      </p:sp>
    </p:spTree>
    <p:extLst>
      <p:ext uri="{BB962C8B-B14F-4D97-AF65-F5344CB8AC3E}">
        <p14:creationId xmlns:p14="http://schemas.microsoft.com/office/powerpoint/2010/main" val="11207917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40</a:t>
            </a:fld>
            <a:endParaRPr lang="en-US"/>
          </a:p>
        </p:txBody>
      </p:sp>
    </p:spTree>
    <p:extLst>
      <p:ext uri="{BB962C8B-B14F-4D97-AF65-F5344CB8AC3E}">
        <p14:creationId xmlns:p14="http://schemas.microsoft.com/office/powerpoint/2010/main" val="1993686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3</a:t>
            </a:fld>
            <a:endParaRPr lang="en-US"/>
          </a:p>
        </p:txBody>
      </p:sp>
    </p:spTree>
    <p:extLst>
      <p:ext uri="{BB962C8B-B14F-4D97-AF65-F5344CB8AC3E}">
        <p14:creationId xmlns:p14="http://schemas.microsoft.com/office/powerpoint/2010/main" val="23800382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41</a:t>
            </a:fld>
            <a:endParaRPr lang="en-US"/>
          </a:p>
        </p:txBody>
      </p:sp>
    </p:spTree>
    <p:extLst>
      <p:ext uri="{BB962C8B-B14F-4D97-AF65-F5344CB8AC3E}">
        <p14:creationId xmlns:p14="http://schemas.microsoft.com/office/powerpoint/2010/main" val="41266037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42</a:t>
            </a:fld>
            <a:endParaRPr lang="en-US"/>
          </a:p>
        </p:txBody>
      </p:sp>
    </p:spTree>
    <p:extLst>
      <p:ext uri="{BB962C8B-B14F-4D97-AF65-F5344CB8AC3E}">
        <p14:creationId xmlns:p14="http://schemas.microsoft.com/office/powerpoint/2010/main" val="2583698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44</a:t>
            </a:fld>
            <a:endParaRPr lang="en-US"/>
          </a:p>
        </p:txBody>
      </p:sp>
    </p:spTree>
    <p:extLst>
      <p:ext uri="{BB962C8B-B14F-4D97-AF65-F5344CB8AC3E}">
        <p14:creationId xmlns:p14="http://schemas.microsoft.com/office/powerpoint/2010/main" val="15211157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45</a:t>
            </a:fld>
            <a:endParaRPr lang="en-US"/>
          </a:p>
        </p:txBody>
      </p:sp>
    </p:spTree>
    <p:extLst>
      <p:ext uri="{BB962C8B-B14F-4D97-AF65-F5344CB8AC3E}">
        <p14:creationId xmlns:p14="http://schemas.microsoft.com/office/powerpoint/2010/main" val="19259936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46</a:t>
            </a:fld>
            <a:endParaRPr lang="en-US"/>
          </a:p>
        </p:txBody>
      </p:sp>
    </p:spTree>
    <p:extLst>
      <p:ext uri="{BB962C8B-B14F-4D97-AF65-F5344CB8AC3E}">
        <p14:creationId xmlns:p14="http://schemas.microsoft.com/office/powerpoint/2010/main" val="1113745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49</a:t>
            </a:fld>
            <a:endParaRPr lang="en-US"/>
          </a:p>
        </p:txBody>
      </p:sp>
    </p:spTree>
    <p:extLst>
      <p:ext uri="{BB962C8B-B14F-4D97-AF65-F5344CB8AC3E}">
        <p14:creationId xmlns:p14="http://schemas.microsoft.com/office/powerpoint/2010/main" val="4629771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50</a:t>
            </a:fld>
            <a:endParaRPr lang="en-US"/>
          </a:p>
        </p:txBody>
      </p:sp>
    </p:spTree>
    <p:extLst>
      <p:ext uri="{BB962C8B-B14F-4D97-AF65-F5344CB8AC3E}">
        <p14:creationId xmlns:p14="http://schemas.microsoft.com/office/powerpoint/2010/main" val="30772252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51</a:t>
            </a:fld>
            <a:endParaRPr lang="en-US"/>
          </a:p>
        </p:txBody>
      </p:sp>
    </p:spTree>
    <p:extLst>
      <p:ext uri="{BB962C8B-B14F-4D97-AF65-F5344CB8AC3E}">
        <p14:creationId xmlns:p14="http://schemas.microsoft.com/office/powerpoint/2010/main" val="42527285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53</a:t>
            </a:fld>
            <a:endParaRPr lang="en-US"/>
          </a:p>
        </p:txBody>
      </p:sp>
    </p:spTree>
    <p:extLst>
      <p:ext uri="{BB962C8B-B14F-4D97-AF65-F5344CB8AC3E}">
        <p14:creationId xmlns:p14="http://schemas.microsoft.com/office/powerpoint/2010/main" val="38342725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55</a:t>
            </a:fld>
            <a:endParaRPr lang="en-US"/>
          </a:p>
        </p:txBody>
      </p:sp>
    </p:spTree>
    <p:extLst>
      <p:ext uri="{BB962C8B-B14F-4D97-AF65-F5344CB8AC3E}">
        <p14:creationId xmlns:p14="http://schemas.microsoft.com/office/powerpoint/2010/main" val="3051884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5</a:t>
            </a:fld>
            <a:endParaRPr lang="en-US"/>
          </a:p>
        </p:txBody>
      </p:sp>
    </p:spTree>
    <p:extLst>
      <p:ext uri="{BB962C8B-B14F-4D97-AF65-F5344CB8AC3E}">
        <p14:creationId xmlns:p14="http://schemas.microsoft.com/office/powerpoint/2010/main" val="33135807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CD43A4-0E47-4C84-98B1-E46EBD09C11C}" type="slidenum">
              <a:rPr lang="en-US" smtClean="0"/>
              <a:pPr/>
              <a:t>60</a:t>
            </a:fld>
            <a:endParaRPr lang="en-US" dirty="0"/>
          </a:p>
        </p:txBody>
      </p:sp>
    </p:spTree>
    <p:extLst>
      <p:ext uri="{BB962C8B-B14F-4D97-AF65-F5344CB8AC3E}">
        <p14:creationId xmlns:p14="http://schemas.microsoft.com/office/powerpoint/2010/main" val="19711368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D43A4-0E47-4C84-98B1-E46EBD09C11C}" type="slidenum">
              <a:rPr lang="en-US" smtClean="0"/>
              <a:pPr/>
              <a:t>64</a:t>
            </a:fld>
            <a:endParaRPr lang="en-US" dirty="0"/>
          </a:p>
        </p:txBody>
      </p:sp>
    </p:spTree>
    <p:extLst>
      <p:ext uri="{BB962C8B-B14F-4D97-AF65-F5344CB8AC3E}">
        <p14:creationId xmlns:p14="http://schemas.microsoft.com/office/powerpoint/2010/main" val="3390184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6</a:t>
            </a:fld>
            <a:endParaRPr lang="en-US"/>
          </a:p>
        </p:txBody>
      </p:sp>
    </p:spTree>
    <p:extLst>
      <p:ext uri="{BB962C8B-B14F-4D97-AF65-F5344CB8AC3E}">
        <p14:creationId xmlns:p14="http://schemas.microsoft.com/office/powerpoint/2010/main" val="2303889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7</a:t>
            </a:fld>
            <a:endParaRPr lang="en-US"/>
          </a:p>
        </p:txBody>
      </p:sp>
    </p:spTree>
    <p:extLst>
      <p:ext uri="{BB962C8B-B14F-4D97-AF65-F5344CB8AC3E}">
        <p14:creationId xmlns:p14="http://schemas.microsoft.com/office/powerpoint/2010/main" val="3415758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8</a:t>
            </a:fld>
            <a:endParaRPr lang="en-US"/>
          </a:p>
        </p:txBody>
      </p:sp>
    </p:spTree>
    <p:extLst>
      <p:ext uri="{BB962C8B-B14F-4D97-AF65-F5344CB8AC3E}">
        <p14:creationId xmlns:p14="http://schemas.microsoft.com/office/powerpoint/2010/main" val="1043756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9</a:t>
            </a:fld>
            <a:endParaRPr lang="en-US"/>
          </a:p>
        </p:txBody>
      </p:sp>
    </p:spTree>
    <p:extLst>
      <p:ext uri="{BB962C8B-B14F-4D97-AF65-F5344CB8AC3E}">
        <p14:creationId xmlns:p14="http://schemas.microsoft.com/office/powerpoint/2010/main" val="2491115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2F93A2C-4B2E-4347-9FC2-39F47E130CE5}" type="slidenum">
              <a:rPr lang="en-US" smtClean="0"/>
              <a:t>13</a:t>
            </a:fld>
            <a:endParaRPr lang="en-US"/>
          </a:p>
        </p:txBody>
      </p:sp>
    </p:spTree>
    <p:extLst>
      <p:ext uri="{BB962C8B-B14F-4D97-AF65-F5344CB8AC3E}">
        <p14:creationId xmlns:p14="http://schemas.microsoft.com/office/powerpoint/2010/main" val="37484520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Two-Line Title">
    <p:bg>
      <p:bgRef idx="1001">
        <a:schemeClr val="bg1"/>
      </p:bgRef>
    </p:bg>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r>
              <a:rPr lang="en-US"/>
              <a:t>Click icon to add picture</a:t>
            </a:r>
          </a:p>
        </p:txBody>
      </p:sp>
      <p:sp>
        <p:nvSpPr>
          <p:cNvPr id="18" name="Text Placeholder 19"/>
          <p:cNvSpPr>
            <a:spLocks noGrp="1"/>
          </p:cNvSpPr>
          <p:nvPr>
            <p:ph type="body" sz="quarter" idx="11" hasCustomPrompt="1"/>
          </p:nvPr>
        </p:nvSpPr>
        <p:spPr>
          <a:xfrm>
            <a:off x="609600" y="4038600"/>
            <a:ext cx="4470400" cy="8382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dirty="0"/>
              <a:t>Click to Add Presentation Title</a:t>
            </a:r>
          </a:p>
          <a:p>
            <a:pPr lvl="0"/>
            <a:endParaRPr lang="en-US" dirty="0"/>
          </a:p>
          <a:p>
            <a:pPr lvl="0"/>
            <a:endParaRPr lang="en-US" dirty="0"/>
          </a:p>
        </p:txBody>
      </p:sp>
      <p:pic>
        <p:nvPicPr>
          <p:cNvPr id="21" name="Picture 20" descr="ABET_OrangeWhite.eps"/>
          <p:cNvPicPr>
            <a:picLocks noChangeAspect="1"/>
          </p:cNvPicPr>
          <p:nvPr/>
        </p:nvPicPr>
        <p:blipFill>
          <a:blip r:embed="rId2" cstate="print"/>
          <a:stretch>
            <a:fillRect/>
          </a:stretch>
        </p:blipFill>
        <p:spPr>
          <a:xfrm>
            <a:off x="609600" y="431800"/>
            <a:ext cx="1049867" cy="787400"/>
          </a:xfrm>
          <a:prstGeom prst="rect">
            <a:avLst/>
          </a:prstGeom>
        </p:spPr>
      </p:pic>
      <p:sp>
        <p:nvSpPr>
          <p:cNvPr id="19" name="Text Placeholder 19"/>
          <p:cNvSpPr>
            <a:spLocks noGrp="1"/>
          </p:cNvSpPr>
          <p:nvPr>
            <p:ph type="body" sz="quarter" idx="12" hasCustomPrompt="1"/>
          </p:nvPr>
        </p:nvSpPr>
        <p:spPr>
          <a:xfrm>
            <a:off x="609600" y="50292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Presenter (First Last name)</a:t>
            </a:r>
          </a:p>
          <a:p>
            <a:pPr lvl="0"/>
            <a:endParaRPr lang="en-US" dirty="0"/>
          </a:p>
        </p:txBody>
      </p:sp>
      <p:sp>
        <p:nvSpPr>
          <p:cNvPr id="22" name="Text Placeholder 19"/>
          <p:cNvSpPr>
            <a:spLocks noGrp="1"/>
          </p:cNvSpPr>
          <p:nvPr>
            <p:ph type="body" sz="quarter" idx="13" hasCustomPrompt="1"/>
          </p:nvPr>
        </p:nvSpPr>
        <p:spPr>
          <a:xfrm>
            <a:off x="609600" y="54864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Date (Month Day, Year)</a:t>
            </a:r>
          </a:p>
          <a:p>
            <a:pPr lvl="0"/>
            <a:endParaRPr lang="en-US" dirty="0"/>
          </a:p>
        </p:txBody>
      </p:sp>
    </p:spTree>
    <p:extLst>
      <p:ext uri="{BB962C8B-B14F-4D97-AF65-F5344CB8AC3E}">
        <p14:creationId xmlns:p14="http://schemas.microsoft.com/office/powerpoint/2010/main" val="200706828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with Footer">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324600"/>
          </a:xfrm>
          <a:prstGeom prst="rect">
            <a:avLst/>
          </a:prstGeom>
        </p:spPr>
        <p:txBody>
          <a:bodyPr vert="horz"/>
          <a:lstStyle/>
          <a:p>
            <a:r>
              <a:rPr lang="en-US"/>
              <a:t>Click icon to add picture</a:t>
            </a:r>
            <a:endParaRPr lang="en-US" dirty="0"/>
          </a:p>
        </p:txBody>
      </p:sp>
      <p:pic>
        <p:nvPicPr>
          <p:cNvPr id="5" name="Picture 4" descr="ABET_White.eps"/>
          <p:cNvPicPr>
            <a:picLocks noChangeAspect="1"/>
          </p:cNvPicPr>
          <p:nvPr/>
        </p:nvPicPr>
        <p:blipFill>
          <a:blip r:embed="rId2" cstate="print"/>
          <a:stretch>
            <a:fillRect/>
          </a:stretch>
        </p:blipFill>
        <p:spPr>
          <a:xfrm>
            <a:off x="101600" y="6417734"/>
            <a:ext cx="1016000" cy="364066"/>
          </a:xfrm>
          <a:prstGeom prst="rect">
            <a:avLst/>
          </a:prstGeom>
        </p:spPr>
      </p:pic>
    </p:spTree>
    <p:extLst>
      <p:ext uri="{BB962C8B-B14F-4D97-AF65-F5344CB8AC3E}">
        <p14:creationId xmlns:p14="http://schemas.microsoft.com/office/powerpoint/2010/main" val="12503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Divi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2971800"/>
            <a:ext cx="9042400" cy="838200"/>
          </a:xfrm>
          <a:prstGeom prst="rect">
            <a:avLst/>
          </a:prstGeom>
        </p:spPr>
        <p:txBody>
          <a:bodyPr vert="horz" wrap="none"/>
          <a:lstStyle>
            <a:lvl1pPr>
              <a:defRPr sz="3000" b="1" i="0" baseline="0"/>
            </a:lvl1pPr>
          </a:lstStyle>
          <a:p>
            <a:r>
              <a:rPr lang="en-US" dirty="0"/>
              <a:t>Click to Edit Divider Heading</a:t>
            </a:r>
          </a:p>
        </p:txBody>
      </p:sp>
      <p:cxnSp>
        <p:nvCxnSpPr>
          <p:cNvPr id="4" name="Straight Connector 3"/>
          <p:cNvCxnSpPr/>
          <p:nvPr/>
        </p:nvCxnSpPr>
        <p:spPr>
          <a:xfrm>
            <a:off x="5588000" y="2514600"/>
            <a:ext cx="914400" cy="1588"/>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0" y="6172200"/>
            <a:ext cx="121920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4115478947"/>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10" name="Subtitle 2"/>
          <p:cNvSpPr>
            <a:spLocks noGrp="1"/>
          </p:cNvSpPr>
          <p:nvPr>
            <p:ph type="subTitle" idx="1" hasCustomPrompt="1"/>
          </p:nvPr>
        </p:nvSpPr>
        <p:spPr>
          <a:xfrm>
            <a:off x="1828800" y="3657600"/>
            <a:ext cx="8534400" cy="1752600"/>
          </a:xfrm>
          <a:prstGeom prst="rect">
            <a:avLst/>
          </a:prstGeom>
        </p:spPr>
        <p:txBody>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2000" baseline="0">
                <a:solidFill>
                  <a:srgbClr val="7F7F7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1600" dirty="0"/>
              <a:t>Click to add Presenter</a:t>
            </a:r>
            <a:br>
              <a:rPr lang="en-US" sz="1600" dirty="0"/>
            </a:br>
            <a:r>
              <a:rPr lang="en-US" sz="1600" dirty="0"/>
              <a:t>Title</a:t>
            </a:r>
            <a:br>
              <a:rPr lang="en-US" sz="1600" dirty="0"/>
            </a:br>
            <a:r>
              <a:rPr lang="en-US" sz="1600" baseline="0" dirty="0"/>
              <a:t>Occasion/Conference</a:t>
            </a:r>
            <a:br>
              <a:rPr lang="en-US" sz="1600" baseline="0" dirty="0"/>
            </a:br>
            <a:r>
              <a:rPr lang="en-US" sz="1600" baseline="0" dirty="0"/>
              <a:t>City/State</a:t>
            </a:r>
            <a:br>
              <a:rPr lang="en-US" sz="1600" baseline="0" dirty="0"/>
            </a:br>
            <a:r>
              <a:rPr lang="en-US" sz="1600" baseline="0" dirty="0"/>
              <a:t>Date</a:t>
            </a:r>
          </a:p>
        </p:txBody>
      </p:sp>
      <p:sp>
        <p:nvSpPr>
          <p:cNvPr id="6" name="Title 5"/>
          <p:cNvSpPr>
            <a:spLocks noGrp="1"/>
          </p:cNvSpPr>
          <p:nvPr>
            <p:ph type="title"/>
          </p:nvPr>
        </p:nvSpPr>
        <p:spPr>
          <a:xfrm>
            <a:off x="609600" y="2057400"/>
            <a:ext cx="10972800" cy="1143000"/>
          </a:xfrm>
          <a:prstGeom prst="rect">
            <a:avLst/>
          </a:prstGeom>
        </p:spPr>
        <p:txBody>
          <a:bodyPr/>
          <a:lstStyle>
            <a:lvl1pPr>
              <a:defRPr>
                <a:solidFill>
                  <a:srgbClr val="FF6600"/>
                </a:solidFill>
              </a:defRPr>
            </a:lvl1pPr>
          </a:lstStyle>
          <a:p>
            <a:r>
              <a:rPr lang="en-US" dirty="0"/>
              <a:t>Click to edit Master title style</a:t>
            </a:r>
          </a:p>
        </p:txBody>
      </p:sp>
    </p:spTree>
    <p:extLst>
      <p:ext uri="{BB962C8B-B14F-4D97-AF65-F5344CB8AC3E}">
        <p14:creationId xmlns:p14="http://schemas.microsoft.com/office/powerpoint/2010/main" val="4160084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FF6600"/>
              </a:buClr>
              <a:buSzTx/>
              <a:buFont typeface="Arial" pitchFamily="34" charset="0"/>
              <a:buChar char="•"/>
              <a:tabLst/>
              <a:defRPr>
                <a:solidFill>
                  <a:srgbClr val="7F7F7F"/>
                </a:solidFill>
              </a:defRPr>
            </a:lvl1pPr>
            <a:lvl2pPr eaLnBrk="1" latinLnBrk="0" hangingPunct="1">
              <a:buClr>
                <a:srgbClr val="FF6600"/>
              </a:buClr>
              <a:buFont typeface="Wingdings" pitchFamily="2" charset="2"/>
              <a:buChar char="§"/>
              <a:defRPr>
                <a:solidFill>
                  <a:srgbClr val="7F7F7F"/>
                </a:solidFill>
              </a:defRPr>
            </a:lvl2pPr>
            <a:lvl3pPr eaLnBrk="1" latinLnBrk="0" hangingPunct="1">
              <a:buClr>
                <a:srgbClr val="FF6600"/>
              </a:buClr>
              <a:defRPr>
                <a:solidFill>
                  <a:srgbClr val="7F7F7F"/>
                </a:solidFill>
              </a:defRPr>
            </a:lvl3pPr>
            <a:lvl4pPr eaLnBrk="1" latinLnBrk="0" hangingPunct="1">
              <a:buClr>
                <a:srgbClr val="FF6600"/>
              </a:buClr>
              <a:buFont typeface="Wingdings" pitchFamily="2" charset="2"/>
              <a:buChar char="§"/>
              <a:defRPr>
                <a:solidFill>
                  <a:srgbClr val="7F7F7F"/>
                </a:solidFill>
              </a:defRPr>
            </a:lvl4pPr>
            <a:lvl5pPr eaLnBrk="1" latinLnBrk="0" hangingPunct="1">
              <a:buClr>
                <a:srgbClr val="FF6600"/>
              </a:buClr>
              <a:buFont typeface="Arial" pitchFamily="34" charset="0"/>
              <a:buChar char="•"/>
              <a:defRPr>
                <a:solidFill>
                  <a:srgbClr val="7F7F7F"/>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FF6600"/>
                </a:solidFill>
              </a:defRPr>
            </a:lvl1pPr>
          </a:lstStyle>
          <a:p>
            <a:pPr lvl="0"/>
            <a:r>
              <a:rPr lang="en-US" dirty="0"/>
              <a:t>Click to edit Master text styles</a:t>
            </a:r>
          </a:p>
        </p:txBody>
      </p:sp>
    </p:spTree>
    <p:extLst>
      <p:ext uri="{BB962C8B-B14F-4D97-AF65-F5344CB8AC3E}">
        <p14:creationId xmlns:p14="http://schemas.microsoft.com/office/powerpoint/2010/main" val="3432295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5970319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306378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412608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541107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618254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506520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Three-Line Title">
    <p:bg>
      <p:bgRef idx="1001">
        <a:schemeClr val="bg1"/>
      </p:bgRef>
    </p:bg>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r>
              <a:rPr lang="en-US"/>
              <a:t>Click icon to add picture</a:t>
            </a:r>
          </a:p>
        </p:txBody>
      </p:sp>
      <p:sp>
        <p:nvSpPr>
          <p:cNvPr id="18" name="Text Placeholder 19"/>
          <p:cNvSpPr>
            <a:spLocks noGrp="1"/>
          </p:cNvSpPr>
          <p:nvPr>
            <p:ph type="body" sz="quarter" idx="11" hasCustomPrompt="1"/>
          </p:nvPr>
        </p:nvSpPr>
        <p:spPr>
          <a:xfrm>
            <a:off x="609600" y="4038600"/>
            <a:ext cx="4470400" cy="11430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dirty="0"/>
              <a:t>Click to Add </a:t>
            </a:r>
            <a:br>
              <a:rPr lang="en-US" dirty="0"/>
            </a:br>
            <a:r>
              <a:rPr lang="en-US" dirty="0"/>
              <a:t>a Three-Line Presentation Title</a:t>
            </a:r>
          </a:p>
        </p:txBody>
      </p:sp>
      <p:pic>
        <p:nvPicPr>
          <p:cNvPr id="21" name="Picture 20" descr="ABET_OrangeWhite.eps"/>
          <p:cNvPicPr>
            <a:picLocks noChangeAspect="1"/>
          </p:cNvPicPr>
          <p:nvPr/>
        </p:nvPicPr>
        <p:blipFill>
          <a:blip r:embed="rId2" cstate="print"/>
          <a:stretch>
            <a:fillRect/>
          </a:stretch>
        </p:blipFill>
        <p:spPr>
          <a:xfrm>
            <a:off x="609600" y="431800"/>
            <a:ext cx="1049867" cy="787400"/>
          </a:xfrm>
          <a:prstGeom prst="rect">
            <a:avLst/>
          </a:prstGeom>
        </p:spPr>
      </p:pic>
      <p:sp>
        <p:nvSpPr>
          <p:cNvPr id="19" name="Text Placeholder 19"/>
          <p:cNvSpPr>
            <a:spLocks noGrp="1"/>
          </p:cNvSpPr>
          <p:nvPr>
            <p:ph type="body" sz="quarter" idx="12" hasCustomPrompt="1"/>
          </p:nvPr>
        </p:nvSpPr>
        <p:spPr>
          <a:xfrm>
            <a:off x="609600" y="53340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Presenter (First Last name)</a:t>
            </a:r>
          </a:p>
          <a:p>
            <a:pPr lvl="0"/>
            <a:endParaRPr lang="en-US" dirty="0"/>
          </a:p>
        </p:txBody>
      </p:sp>
      <p:sp>
        <p:nvSpPr>
          <p:cNvPr id="22" name="Text Placeholder 19"/>
          <p:cNvSpPr>
            <a:spLocks noGrp="1"/>
          </p:cNvSpPr>
          <p:nvPr>
            <p:ph type="body" sz="quarter" idx="13" hasCustomPrompt="1"/>
          </p:nvPr>
        </p:nvSpPr>
        <p:spPr>
          <a:xfrm>
            <a:off x="609600" y="5791200"/>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Date (Month Day, Year)</a:t>
            </a:r>
          </a:p>
          <a:p>
            <a:pPr lvl="0"/>
            <a:endParaRPr lang="en-US" dirty="0"/>
          </a:p>
        </p:txBody>
      </p:sp>
    </p:spTree>
    <p:extLst>
      <p:ext uri="{BB962C8B-B14F-4D97-AF65-F5344CB8AC3E}">
        <p14:creationId xmlns:p14="http://schemas.microsoft.com/office/powerpoint/2010/main" val="2751128464"/>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2983168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787049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3526381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408708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0532038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5865489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873125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8114082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610441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7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607056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Title Slide - Three-Line Title">
    <p:bg>
      <p:bgRef idx="1001">
        <a:schemeClr val="bg1"/>
      </p:bgRef>
    </p:bg>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6096000" y="0"/>
            <a:ext cx="6096000" cy="6858000"/>
          </a:xfrm>
          <a:prstGeom prst="rect">
            <a:avLst/>
          </a:prstGeom>
        </p:spPr>
        <p:txBody>
          <a:bodyPr vert="horz" lIns="365760" tIns="274320" anchor="t" anchorCtr="0"/>
          <a:lstStyle/>
          <a:p>
            <a:r>
              <a:rPr lang="en-US"/>
              <a:t>Click icon to add picture</a:t>
            </a:r>
          </a:p>
        </p:txBody>
      </p:sp>
      <p:sp>
        <p:nvSpPr>
          <p:cNvPr id="18" name="Text Placeholder 19"/>
          <p:cNvSpPr>
            <a:spLocks noGrp="1"/>
          </p:cNvSpPr>
          <p:nvPr>
            <p:ph type="body" sz="quarter" idx="11" hasCustomPrompt="1"/>
          </p:nvPr>
        </p:nvSpPr>
        <p:spPr>
          <a:xfrm>
            <a:off x="609600" y="4038600"/>
            <a:ext cx="4470400" cy="1524000"/>
          </a:xfrm>
          <a:prstGeom prst="rect">
            <a:avLst/>
          </a:prstGeom>
        </p:spPr>
        <p:txBody>
          <a:bodyPr/>
          <a:lstStyle>
            <a:lvl1pPr marL="0" indent="0">
              <a:buNone/>
              <a:defRPr sz="2200" b="1" baseline="0">
                <a:solidFill>
                  <a:schemeClr val="tx1"/>
                </a:solidFill>
                <a:latin typeface="Arial" panose="020B0604020202020204" pitchFamily="34" charset="0"/>
                <a:cs typeface="Arial" panose="020B0604020202020204" pitchFamily="34" charset="0"/>
              </a:defRPr>
            </a:lvl1pPr>
          </a:lstStyle>
          <a:p>
            <a:pPr lvl="0"/>
            <a:r>
              <a:rPr lang="en-US" dirty="0"/>
              <a:t>Click to Add </a:t>
            </a:r>
            <a:br>
              <a:rPr lang="en-US" dirty="0"/>
            </a:br>
            <a:r>
              <a:rPr lang="en-US" dirty="0"/>
              <a:t>a Four-Line Presentation Title </a:t>
            </a:r>
            <a:br>
              <a:rPr lang="en-US" dirty="0"/>
            </a:br>
            <a:r>
              <a:rPr lang="en-US" dirty="0"/>
              <a:t>to the Slide</a:t>
            </a:r>
          </a:p>
        </p:txBody>
      </p:sp>
      <p:pic>
        <p:nvPicPr>
          <p:cNvPr id="21" name="Picture 20" descr="ABET_OrangeWhite.eps"/>
          <p:cNvPicPr>
            <a:picLocks noChangeAspect="1"/>
          </p:cNvPicPr>
          <p:nvPr/>
        </p:nvPicPr>
        <p:blipFill>
          <a:blip r:embed="rId2" cstate="print"/>
          <a:stretch>
            <a:fillRect/>
          </a:stretch>
        </p:blipFill>
        <p:spPr>
          <a:xfrm>
            <a:off x="609600" y="431800"/>
            <a:ext cx="1049867" cy="787400"/>
          </a:xfrm>
          <a:prstGeom prst="rect">
            <a:avLst/>
          </a:prstGeom>
        </p:spPr>
      </p:pic>
      <p:sp>
        <p:nvSpPr>
          <p:cNvPr id="19" name="Text Placeholder 19"/>
          <p:cNvSpPr>
            <a:spLocks noGrp="1"/>
          </p:cNvSpPr>
          <p:nvPr>
            <p:ph type="body" sz="quarter" idx="12" hasCustomPrompt="1"/>
          </p:nvPr>
        </p:nvSpPr>
        <p:spPr>
          <a:xfrm>
            <a:off x="609600" y="5678424"/>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Presenter (First Last name)</a:t>
            </a:r>
          </a:p>
          <a:p>
            <a:pPr lvl="0"/>
            <a:endParaRPr lang="en-US" dirty="0"/>
          </a:p>
        </p:txBody>
      </p:sp>
      <p:sp>
        <p:nvSpPr>
          <p:cNvPr id="22" name="Text Placeholder 19"/>
          <p:cNvSpPr>
            <a:spLocks noGrp="1"/>
          </p:cNvSpPr>
          <p:nvPr>
            <p:ph type="body" sz="quarter" idx="13" hasCustomPrompt="1"/>
          </p:nvPr>
        </p:nvSpPr>
        <p:spPr>
          <a:xfrm>
            <a:off x="609600" y="6135624"/>
            <a:ext cx="4470400" cy="381000"/>
          </a:xfrm>
          <a:prstGeom prst="rect">
            <a:avLst/>
          </a:prstGeom>
        </p:spPr>
        <p:txBody>
          <a:bodyPr/>
          <a:lstStyle>
            <a:lvl1pPr marL="0" indent="0">
              <a:buNone/>
              <a:defRPr sz="1800" b="0" baseline="0">
                <a:solidFill>
                  <a:schemeClr val="tx1"/>
                </a:solidFill>
                <a:latin typeface="Arial" panose="020B0604020202020204" pitchFamily="34" charset="0"/>
                <a:cs typeface="Arial" panose="020B0604020202020204" pitchFamily="34" charset="0"/>
              </a:defRPr>
            </a:lvl1pPr>
          </a:lstStyle>
          <a:p>
            <a:pPr lvl="0"/>
            <a:r>
              <a:rPr lang="en-US" dirty="0"/>
              <a:t>Date (Month Day, Year)</a:t>
            </a:r>
          </a:p>
          <a:p>
            <a:pPr lvl="0"/>
            <a:endParaRPr lang="en-US" dirty="0"/>
          </a:p>
        </p:txBody>
      </p:sp>
    </p:spTree>
    <p:extLst>
      <p:ext uri="{BB962C8B-B14F-4D97-AF65-F5344CB8AC3E}">
        <p14:creationId xmlns:p14="http://schemas.microsoft.com/office/powerpoint/2010/main" val="10164247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8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6043218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5346958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1182544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5192476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9981027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039304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9101971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028067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26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2592295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27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20327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5" name="Title 4"/>
          <p:cNvSpPr>
            <a:spLocks noGrp="1"/>
          </p:cNvSpPr>
          <p:nvPr>
            <p:ph type="title"/>
          </p:nvPr>
        </p:nvSpPr>
        <p:spPr>
          <a:xfrm>
            <a:off x="609600" y="502920"/>
            <a:ext cx="10972800" cy="795528"/>
          </a:xfrm>
          <a:prstGeom prst="rect">
            <a:avLst/>
          </a:prstGeom>
        </p:spPr>
        <p:txBody>
          <a:bodyPr/>
          <a:lstStyle>
            <a:lvl1pPr algn="l">
              <a:defRPr sz="4000" b="1">
                <a:solidFill>
                  <a:srgbClr val="FF6600"/>
                </a:solidFill>
              </a:defRPr>
            </a:lvl1pPr>
          </a:lstStyle>
          <a:p>
            <a:r>
              <a:rPr lang="en-US" dirty="0"/>
              <a:t>Click to edit Master title style</a:t>
            </a:r>
          </a:p>
        </p:txBody>
      </p:sp>
      <p:sp>
        <p:nvSpPr>
          <p:cNvPr id="7" name="Text Placeholder 6"/>
          <p:cNvSpPr>
            <a:spLocks noGrp="1"/>
          </p:cNvSpPr>
          <p:nvPr>
            <p:ph type="body" sz="quarter" idx="11"/>
          </p:nvPr>
        </p:nvSpPr>
        <p:spPr>
          <a:xfrm>
            <a:off x="609600" y="1600200"/>
            <a:ext cx="1097280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0700609"/>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62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28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33999278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29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2938631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30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12854783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31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40044056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32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C79316"/>
              </a:buClr>
              <a:buSzTx/>
              <a:buFont typeface="Arial" pitchFamily="34" charset="0"/>
              <a:buChar char="•"/>
              <a:tabLst/>
              <a:defRPr>
                <a:solidFill>
                  <a:srgbClr val="005C91"/>
                </a:solidFill>
              </a:defRPr>
            </a:lvl1pPr>
            <a:lvl2pPr eaLnBrk="1" latinLnBrk="0" hangingPunct="1">
              <a:buClr>
                <a:srgbClr val="C79316"/>
              </a:buClr>
              <a:buFont typeface="Wingdings" pitchFamily="2" charset="2"/>
              <a:buChar char="§"/>
              <a:defRPr>
                <a:solidFill>
                  <a:srgbClr val="005C91"/>
                </a:solidFill>
              </a:defRPr>
            </a:lvl2pPr>
            <a:lvl3pPr eaLnBrk="1" latinLnBrk="0" hangingPunct="1">
              <a:buClr>
                <a:srgbClr val="C79316"/>
              </a:buClr>
              <a:defRPr>
                <a:solidFill>
                  <a:srgbClr val="005C91"/>
                </a:solidFill>
              </a:defRPr>
            </a:lvl3pPr>
            <a:lvl4pPr eaLnBrk="1" latinLnBrk="0" hangingPunct="1">
              <a:buClr>
                <a:srgbClr val="C79316"/>
              </a:buClr>
              <a:buFont typeface="Wingdings" pitchFamily="2" charset="2"/>
              <a:buChar char="§"/>
              <a:defRPr>
                <a:solidFill>
                  <a:srgbClr val="005C91"/>
                </a:solidFill>
              </a:defRPr>
            </a:lvl4pPr>
            <a:lvl5pPr eaLnBrk="1" latinLnBrk="0" hangingPunct="1">
              <a:buClr>
                <a:srgbClr val="C79316"/>
              </a:buClr>
              <a:buFont typeface="Arial" pitchFamily="34" charset="0"/>
              <a:buChar char="•"/>
              <a:defRPr>
                <a:solidFill>
                  <a:srgbClr val="005C91"/>
                </a:solidFill>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C79316"/>
                </a:solidFill>
              </a:defRPr>
            </a:lvl1pPr>
          </a:lstStyle>
          <a:p>
            <a:pPr lvl="0"/>
            <a:r>
              <a:rPr lang="en-US"/>
              <a:t>Click to edit Master text styles</a:t>
            </a:r>
          </a:p>
        </p:txBody>
      </p:sp>
    </p:spTree>
    <p:extLst>
      <p:ext uri="{BB962C8B-B14F-4D97-AF65-F5344CB8AC3E}">
        <p14:creationId xmlns:p14="http://schemas.microsoft.com/office/powerpoint/2010/main" val="20481732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33_Title and Content">
    <p:spTree>
      <p:nvGrpSpPr>
        <p:cNvPr id="1" name=""/>
        <p:cNvGrpSpPr/>
        <p:nvPr/>
      </p:nvGrpSpPr>
      <p:grpSpPr>
        <a:xfrm>
          <a:off x="0" y="0"/>
          <a:ext cx="0" cy="0"/>
          <a:chOff x="0" y="0"/>
          <a:chExt cx="0" cy="0"/>
        </a:xfrm>
      </p:grpSpPr>
      <p:sp>
        <p:nvSpPr>
          <p:cNvPr id="16" name="Text Placeholder 15"/>
          <p:cNvSpPr>
            <a:spLocks noGrp="1"/>
          </p:cNvSpPr>
          <p:nvPr>
            <p:ph type="body" sz="quarter" idx="10"/>
          </p:nvPr>
        </p:nvSpPr>
        <p:spPr>
          <a:xfrm>
            <a:off x="609600" y="1600200"/>
            <a:ext cx="10972800" cy="4526280"/>
          </a:xfrm>
          <a:prstGeom prst="rect">
            <a:avLst/>
          </a:prstGeom>
        </p:spPr>
        <p:txBody>
          <a:bodyPr/>
          <a:lstStyle>
            <a:lvl1pPr marL="420624" marR="0" indent="-384048" algn="l" defTabSz="914400" rtl="0" eaLnBrk="1" fontAlgn="auto" latinLnBrk="0" hangingPunct="1">
              <a:lnSpc>
                <a:spcPct val="100000"/>
              </a:lnSpc>
              <a:spcBef>
                <a:spcPct val="20000"/>
              </a:spcBef>
              <a:spcAft>
                <a:spcPts val="0"/>
              </a:spcAft>
              <a:buClr>
                <a:srgbClr val="FF6600"/>
              </a:buClr>
              <a:buSzTx/>
              <a:buFont typeface="Arial" pitchFamily="34" charset="0"/>
              <a:buChar char="•"/>
              <a:tabLst/>
              <a:defRPr>
                <a:solidFill>
                  <a:srgbClr val="7F7F7F"/>
                </a:solidFill>
              </a:defRPr>
            </a:lvl1pPr>
            <a:lvl2pPr eaLnBrk="1" latinLnBrk="0" hangingPunct="1">
              <a:buClr>
                <a:srgbClr val="FF6600"/>
              </a:buClr>
              <a:buFont typeface="Wingdings" pitchFamily="2" charset="2"/>
              <a:buChar char="§"/>
              <a:defRPr>
                <a:solidFill>
                  <a:srgbClr val="7F7F7F"/>
                </a:solidFill>
              </a:defRPr>
            </a:lvl2pPr>
            <a:lvl3pPr eaLnBrk="1" latinLnBrk="0" hangingPunct="1">
              <a:buClr>
                <a:srgbClr val="FF6600"/>
              </a:buClr>
              <a:defRPr>
                <a:solidFill>
                  <a:srgbClr val="7F7F7F"/>
                </a:solidFill>
              </a:defRPr>
            </a:lvl3pPr>
            <a:lvl4pPr eaLnBrk="1" latinLnBrk="0" hangingPunct="1">
              <a:buClr>
                <a:srgbClr val="FF6600"/>
              </a:buClr>
              <a:buFont typeface="Wingdings" pitchFamily="2" charset="2"/>
              <a:buChar char="§"/>
              <a:defRPr>
                <a:solidFill>
                  <a:srgbClr val="7F7F7F"/>
                </a:solidFill>
              </a:defRPr>
            </a:lvl4pPr>
            <a:lvl5pPr eaLnBrk="1" latinLnBrk="0" hangingPunct="1">
              <a:buClr>
                <a:srgbClr val="FF6600"/>
              </a:buClr>
              <a:buFont typeface="Arial" pitchFamily="34" charset="0"/>
              <a:buChar char="•"/>
              <a:defRPr>
                <a:solidFill>
                  <a:srgbClr val="7F7F7F"/>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0" name="Text Placeholder 19"/>
          <p:cNvSpPr>
            <a:spLocks noGrp="1"/>
          </p:cNvSpPr>
          <p:nvPr>
            <p:ph type="body" sz="quarter" idx="11"/>
          </p:nvPr>
        </p:nvSpPr>
        <p:spPr>
          <a:xfrm>
            <a:off x="609600" y="274320"/>
            <a:ext cx="10972800" cy="1143000"/>
          </a:xfrm>
          <a:prstGeom prst="rect">
            <a:avLst/>
          </a:prstGeom>
        </p:spPr>
        <p:txBody>
          <a:bodyPr/>
          <a:lstStyle>
            <a:lvl1pPr marL="0" indent="0">
              <a:buNone/>
              <a:defRPr sz="4400">
                <a:solidFill>
                  <a:srgbClr val="FF6600"/>
                </a:solidFill>
              </a:defRPr>
            </a:lvl1pPr>
          </a:lstStyle>
          <a:p>
            <a:pPr lvl="0"/>
            <a:r>
              <a:rPr lang="en-US" dirty="0"/>
              <a:t>Click to edit Master text styles</a:t>
            </a:r>
          </a:p>
        </p:txBody>
      </p:sp>
    </p:spTree>
    <p:extLst>
      <p:ext uri="{BB962C8B-B14F-4D97-AF65-F5344CB8AC3E}">
        <p14:creationId xmlns:p14="http://schemas.microsoft.com/office/powerpoint/2010/main" val="3452183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 Two-Line Title">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hasCustomPrompt="1"/>
          </p:nvPr>
        </p:nvSpPr>
        <p:spPr>
          <a:xfrm>
            <a:off x="609600" y="274320"/>
            <a:ext cx="10972800" cy="795528"/>
          </a:xfrm>
          <a:prstGeom prst="rect">
            <a:avLst/>
          </a:prstGeom>
        </p:spPr>
        <p:txBody>
          <a:bodyPr/>
          <a:lstStyle>
            <a:lvl1pPr algn="l">
              <a:defRPr sz="3600" b="1">
                <a:solidFill>
                  <a:srgbClr val="FF6600"/>
                </a:solidFill>
              </a:defRPr>
            </a:lvl1pPr>
          </a:lstStyle>
          <a:p>
            <a:r>
              <a:rPr lang="en-US" dirty="0"/>
              <a:t>Click to edit two-line title</a:t>
            </a:r>
          </a:p>
        </p:txBody>
      </p:sp>
      <p:sp>
        <p:nvSpPr>
          <p:cNvPr id="4" name="Text Placeholder 3"/>
          <p:cNvSpPr>
            <a:spLocks noGrp="1"/>
          </p:cNvSpPr>
          <p:nvPr>
            <p:ph type="body" sz="quarter" idx="10"/>
          </p:nvPr>
        </p:nvSpPr>
        <p:spPr>
          <a:xfrm>
            <a:off x="609600" y="1600200"/>
            <a:ext cx="1097280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1697816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mbered List">
    <p:spTree>
      <p:nvGrpSpPr>
        <p:cNvPr id="1" name=""/>
        <p:cNvGrpSpPr/>
        <p:nvPr/>
      </p:nvGrpSpPr>
      <p:grpSpPr>
        <a:xfrm>
          <a:off x="0" y="0"/>
          <a:ext cx="0" cy="0"/>
          <a:chOff x="0" y="0"/>
          <a:chExt cx="0" cy="0"/>
        </a:xfrm>
      </p:grpSpPr>
      <p:pic>
        <p:nvPicPr>
          <p:cNvPr id="7" name="Picture 6"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p:nvPr>
        </p:nvSpPr>
        <p:spPr>
          <a:xfrm>
            <a:off x="609600" y="502920"/>
            <a:ext cx="10972800" cy="795528"/>
          </a:xfrm>
          <a:prstGeom prst="rect">
            <a:avLst/>
          </a:prstGeom>
        </p:spPr>
        <p:txBody>
          <a:bodyPr/>
          <a:lstStyle>
            <a:lvl1pPr algn="l">
              <a:defRPr sz="4000" b="1">
                <a:solidFill>
                  <a:srgbClr val="FF6600"/>
                </a:solidFill>
              </a:defRPr>
            </a:lvl1pPr>
          </a:lstStyle>
          <a:p>
            <a:r>
              <a:rPr lang="en-US"/>
              <a:t>Click to edit Master title style</a:t>
            </a:r>
            <a:endParaRPr lang="en-US" dirty="0"/>
          </a:p>
        </p:txBody>
      </p:sp>
      <p:sp>
        <p:nvSpPr>
          <p:cNvPr id="10" name="Text Placeholder 9"/>
          <p:cNvSpPr>
            <a:spLocks noGrp="1"/>
          </p:cNvSpPr>
          <p:nvPr>
            <p:ph type="body" sz="quarter" idx="10"/>
          </p:nvPr>
        </p:nvSpPr>
        <p:spPr>
          <a:xfrm>
            <a:off x="609600" y="1600200"/>
            <a:ext cx="10972800" cy="4343400"/>
          </a:xfrm>
          <a:prstGeom prst="rect">
            <a:avLst/>
          </a:prstGeom>
        </p:spPr>
        <p:txBody>
          <a:bodyPr/>
          <a:lstStyle>
            <a:lvl1pPr marL="514350" indent="-514350">
              <a:buClr>
                <a:srgbClr val="FF6600"/>
              </a:buClr>
              <a:buFont typeface="+mj-lt"/>
              <a:buAutoNum type="arabicParen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89159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mbered List - Two-Line Title">
    <p:spTree>
      <p:nvGrpSpPr>
        <p:cNvPr id="1" name=""/>
        <p:cNvGrpSpPr/>
        <p:nvPr/>
      </p:nvGrpSpPr>
      <p:grpSpPr>
        <a:xfrm>
          <a:off x="0" y="0"/>
          <a:ext cx="0" cy="0"/>
          <a:chOff x="0" y="0"/>
          <a:chExt cx="0" cy="0"/>
        </a:xfrm>
      </p:grpSpPr>
      <p:pic>
        <p:nvPicPr>
          <p:cNvPr id="7" name="Picture 6"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hasCustomPrompt="1"/>
          </p:nvPr>
        </p:nvSpPr>
        <p:spPr>
          <a:xfrm>
            <a:off x="609600" y="274320"/>
            <a:ext cx="10972800" cy="795528"/>
          </a:xfrm>
          <a:prstGeom prst="rect">
            <a:avLst/>
          </a:prstGeom>
        </p:spPr>
        <p:txBody>
          <a:bodyPr/>
          <a:lstStyle>
            <a:lvl1pPr algn="l">
              <a:defRPr sz="3600" b="1">
                <a:solidFill>
                  <a:srgbClr val="FF6600"/>
                </a:solidFill>
              </a:defRPr>
            </a:lvl1pPr>
          </a:lstStyle>
          <a:p>
            <a:r>
              <a:rPr lang="en-US" dirty="0"/>
              <a:t>Click to edit two-line title</a:t>
            </a:r>
          </a:p>
        </p:txBody>
      </p:sp>
      <p:sp>
        <p:nvSpPr>
          <p:cNvPr id="6" name="Text Placeholder 5"/>
          <p:cNvSpPr>
            <a:spLocks noGrp="1"/>
          </p:cNvSpPr>
          <p:nvPr>
            <p:ph type="body" sz="quarter" idx="10"/>
          </p:nvPr>
        </p:nvSpPr>
        <p:spPr>
          <a:xfrm>
            <a:off x="609600" y="1600200"/>
            <a:ext cx="10972800" cy="4343400"/>
          </a:xfrm>
          <a:prstGeom prst="rect">
            <a:avLst/>
          </a:prstGeom>
        </p:spPr>
        <p:txBody>
          <a:bodyPr/>
          <a:lstStyle>
            <a:lvl1pPr marL="514350" indent="-514350">
              <a:buClr>
                <a:srgbClr val="FF6600"/>
              </a:buClr>
              <a:buFont typeface="+mj-lt"/>
              <a:buAutoNum type="arabicParen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4410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p:nvPr>
        </p:nvSpPr>
        <p:spPr>
          <a:xfrm>
            <a:off x="609600" y="502920"/>
            <a:ext cx="10972800" cy="795528"/>
          </a:xfrm>
          <a:prstGeom prst="rect">
            <a:avLst/>
          </a:prstGeom>
        </p:spPr>
        <p:txBody>
          <a:bodyPr/>
          <a:lstStyle>
            <a:lvl1pPr algn="l">
              <a:defRPr sz="4000" b="1">
                <a:solidFill>
                  <a:srgbClr val="FF6600"/>
                </a:solidFill>
              </a:defRPr>
            </a:lvl1pPr>
          </a:lstStyle>
          <a:p>
            <a:r>
              <a:rPr lang="en-US"/>
              <a:t>Click to edit Master title style</a:t>
            </a:r>
            <a:endParaRPr lang="en-US" dirty="0"/>
          </a:p>
        </p:txBody>
      </p:sp>
      <p:sp>
        <p:nvSpPr>
          <p:cNvPr id="4" name="Content Placeholder 3"/>
          <p:cNvSpPr>
            <a:spLocks noGrp="1"/>
          </p:cNvSpPr>
          <p:nvPr>
            <p:ph sz="quarter" idx="10"/>
          </p:nvPr>
        </p:nvSpPr>
        <p:spPr>
          <a:xfrm>
            <a:off x="60960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1"/>
          </p:nvPr>
        </p:nvSpPr>
        <p:spPr>
          <a:xfrm>
            <a:off x="621792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33922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ntent - Two-Line Title">
    <p:spTree>
      <p:nvGrpSpPr>
        <p:cNvPr id="1" name=""/>
        <p:cNvGrpSpPr/>
        <p:nvPr/>
      </p:nvGrpSpPr>
      <p:grpSpPr>
        <a:xfrm>
          <a:off x="0" y="0"/>
          <a:ext cx="0" cy="0"/>
          <a:chOff x="0" y="0"/>
          <a:chExt cx="0" cy="0"/>
        </a:xfrm>
      </p:grpSpPr>
      <p:pic>
        <p:nvPicPr>
          <p:cNvPr id="10" name="Picture 9" descr="ABET_White.eps"/>
          <p:cNvPicPr>
            <a:picLocks noChangeAspect="1"/>
          </p:cNvPicPr>
          <p:nvPr/>
        </p:nvPicPr>
        <p:blipFill>
          <a:blip r:embed="rId2" cstate="print"/>
          <a:stretch>
            <a:fillRect/>
          </a:stretch>
        </p:blipFill>
        <p:spPr>
          <a:xfrm>
            <a:off x="101600" y="6417734"/>
            <a:ext cx="1016000" cy="364066"/>
          </a:xfrm>
          <a:prstGeom prst="rect">
            <a:avLst/>
          </a:prstGeom>
        </p:spPr>
      </p:pic>
      <p:sp>
        <p:nvSpPr>
          <p:cNvPr id="2" name="Title 1"/>
          <p:cNvSpPr>
            <a:spLocks noGrp="1"/>
          </p:cNvSpPr>
          <p:nvPr>
            <p:ph type="title" hasCustomPrompt="1"/>
          </p:nvPr>
        </p:nvSpPr>
        <p:spPr>
          <a:xfrm>
            <a:off x="609600" y="274320"/>
            <a:ext cx="10972800" cy="795528"/>
          </a:xfrm>
          <a:prstGeom prst="rect">
            <a:avLst/>
          </a:prstGeom>
        </p:spPr>
        <p:txBody>
          <a:bodyPr/>
          <a:lstStyle>
            <a:lvl1pPr algn="l">
              <a:defRPr sz="3600" b="1">
                <a:solidFill>
                  <a:srgbClr val="FF6600"/>
                </a:solidFill>
              </a:defRPr>
            </a:lvl1pPr>
          </a:lstStyle>
          <a:p>
            <a:r>
              <a:rPr lang="en-US" dirty="0"/>
              <a:t>Click to edit two-line title</a:t>
            </a:r>
          </a:p>
        </p:txBody>
      </p:sp>
      <p:sp>
        <p:nvSpPr>
          <p:cNvPr id="4" name="Content Placeholder 3"/>
          <p:cNvSpPr>
            <a:spLocks noGrp="1"/>
          </p:cNvSpPr>
          <p:nvPr>
            <p:ph sz="quarter" idx="10"/>
          </p:nvPr>
        </p:nvSpPr>
        <p:spPr>
          <a:xfrm>
            <a:off x="60960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1"/>
          </p:nvPr>
        </p:nvSpPr>
        <p:spPr>
          <a:xfrm>
            <a:off x="6217920" y="1600200"/>
            <a:ext cx="5364480" cy="4343400"/>
          </a:xfrm>
          <a:prstGeom prst="rect">
            <a:avLst/>
          </a:prstGeom>
        </p:spPr>
        <p:txBody>
          <a:bodyPr/>
          <a:lstStyle>
            <a:lvl1pPr marL="342900" indent="-342900">
              <a:buClr>
                <a:srgbClr val="FF6600"/>
              </a:buClr>
              <a:buFont typeface="Arial" panose="020B0604020202020204" pitchFamily="34" charset="0"/>
              <a:buChar char="•"/>
              <a:defRPr>
                <a:solidFill>
                  <a:srgbClr val="7F7F7F"/>
                </a:solidFill>
              </a:defRPr>
            </a:lvl1pPr>
            <a:lvl2pPr marL="742950" indent="-285750">
              <a:buClr>
                <a:srgbClr val="FF6600"/>
              </a:buClr>
              <a:buFont typeface="Arial" panose="020B0604020202020204" pitchFamily="34" charset="0"/>
              <a:buChar char="•"/>
              <a:defRPr>
                <a:solidFill>
                  <a:srgbClr val="7F7F7F"/>
                </a:solidFill>
              </a:defRPr>
            </a:lvl2pPr>
            <a:lvl3pPr marL="1143000" indent="-228600">
              <a:buClr>
                <a:srgbClr val="FF6600"/>
              </a:buClr>
              <a:buFont typeface="Arial" panose="020B0604020202020204" pitchFamily="34" charset="0"/>
              <a:buChar char="•"/>
              <a:defRPr>
                <a:solidFill>
                  <a:srgbClr val="7F7F7F"/>
                </a:solidFill>
              </a:defRPr>
            </a:lvl3pPr>
            <a:lvl4pPr marL="1600200" indent="-228600">
              <a:buClr>
                <a:srgbClr val="FF6600"/>
              </a:buClr>
              <a:buFont typeface="Arial" panose="020B0604020202020204" pitchFamily="34" charset="0"/>
              <a:buChar char="•"/>
              <a:defRPr>
                <a:solidFill>
                  <a:srgbClr val="7F7F7F"/>
                </a:solidFill>
              </a:defRPr>
            </a:lvl4pPr>
            <a:lvl5pPr marL="2057400" indent="-228600">
              <a:buClr>
                <a:srgbClr val="FF6600"/>
              </a:buClr>
              <a:buFont typeface="Arial" panose="020B0604020202020204" pitchFamily="34" charset="0"/>
              <a:buChar char="•"/>
              <a:defRPr sz="1800">
                <a:solidFill>
                  <a:srgbClr val="7F7F7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5969706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p:cNvSpPr/>
          <p:nvPr/>
        </p:nvSpPr>
        <p:spPr>
          <a:xfrm>
            <a:off x="0" y="6324600"/>
            <a:ext cx="12192000" cy="5334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dirty="0">
              <a:latin typeface="Arial" panose="020B0604020202020204" pitchFamily="34" charset="0"/>
            </a:endParaRPr>
          </a:p>
        </p:txBody>
      </p:sp>
      <p:sp>
        <p:nvSpPr>
          <p:cNvPr id="7" name="TextBox 6"/>
          <p:cNvSpPr txBox="1"/>
          <p:nvPr/>
        </p:nvSpPr>
        <p:spPr>
          <a:xfrm>
            <a:off x="11582401" y="6459538"/>
            <a:ext cx="546100" cy="246062"/>
          </a:xfrm>
          <a:prstGeom prst="rect">
            <a:avLst/>
          </a:prstGeom>
          <a:noFill/>
        </p:spPr>
        <p:txBody>
          <a:bodyPr>
            <a:prstTxWarp prst="textNoShape">
              <a:avLst/>
            </a:prstTxWarp>
            <a:spAutoFit/>
          </a:bodyPr>
          <a:lstStyle/>
          <a:p>
            <a:fld id="{06E5F009-BD0D-8B40-8D0C-B16BD4BECA38}" type="slidenum">
              <a:rPr lang="en-US" sz="1000" b="1">
                <a:solidFill>
                  <a:schemeClr val="bg1"/>
                </a:solidFill>
                <a:latin typeface="Arial" panose="020B0604020202020204" pitchFamily="34" charset="0"/>
                <a:ea typeface="Helvetica" pitchFamily="-105" charset="0"/>
                <a:cs typeface="Arial" panose="020B0604020202020204" pitchFamily="34" charset="0"/>
              </a:rPr>
              <a:pPr/>
              <a:t>‹#›</a:t>
            </a:fld>
            <a:endParaRPr lang="en-US" sz="1000" b="1" dirty="0">
              <a:solidFill>
                <a:schemeClr val="bg1"/>
              </a:solidFill>
              <a:latin typeface="Arial" panose="020B0604020202020204" pitchFamily="34" charset="0"/>
              <a:ea typeface="Helvetica" pitchFamily="-105" charset="0"/>
              <a:cs typeface="Arial" panose="020B0604020202020204" pitchFamily="34" charset="0"/>
            </a:endParaRPr>
          </a:p>
        </p:txBody>
      </p:sp>
      <p:pic>
        <p:nvPicPr>
          <p:cNvPr id="4" name="Picture 3" descr="ABET_White.eps"/>
          <p:cNvPicPr>
            <a:picLocks noChangeAspect="1"/>
          </p:cNvPicPr>
          <p:nvPr/>
        </p:nvPicPr>
        <p:blipFill>
          <a:blip r:embed="rId47" cstate="print"/>
          <a:stretch>
            <a:fillRect/>
          </a:stretch>
        </p:blipFill>
        <p:spPr>
          <a:xfrm>
            <a:off x="101600" y="6417734"/>
            <a:ext cx="1016000" cy="364066"/>
          </a:xfrm>
          <a:prstGeom prst="rect">
            <a:avLst/>
          </a:prstGeom>
        </p:spPr>
      </p:pic>
    </p:spTree>
    <p:extLst>
      <p:ext uri="{BB962C8B-B14F-4D97-AF65-F5344CB8AC3E}">
        <p14:creationId xmlns:p14="http://schemas.microsoft.com/office/powerpoint/2010/main" val="381217108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3" r:id="rId14"/>
    <p:sldLayoutId id="2147483684" r:id="rId15"/>
    <p:sldLayoutId id="2147483685" r:id="rId16"/>
    <p:sldLayoutId id="2147483686" r:id="rId17"/>
    <p:sldLayoutId id="2147483687" r:id="rId18"/>
    <p:sldLayoutId id="2147483688" r:id="rId19"/>
    <p:sldLayoutId id="2147483689" r:id="rId20"/>
    <p:sldLayoutId id="2147483690" r:id="rId21"/>
    <p:sldLayoutId id="2147483691" r:id="rId22"/>
    <p:sldLayoutId id="2147483692" r:id="rId23"/>
    <p:sldLayoutId id="2147483693" r:id="rId24"/>
    <p:sldLayoutId id="2147483694" r:id="rId25"/>
    <p:sldLayoutId id="2147483695" r:id="rId26"/>
    <p:sldLayoutId id="2147483696" r:id="rId27"/>
    <p:sldLayoutId id="2147483697" r:id="rId28"/>
    <p:sldLayoutId id="2147483698" r:id="rId29"/>
    <p:sldLayoutId id="2147483699" r:id="rId30"/>
    <p:sldLayoutId id="2147483700" r:id="rId31"/>
    <p:sldLayoutId id="2147483701" r:id="rId32"/>
    <p:sldLayoutId id="2147483702" r:id="rId33"/>
    <p:sldLayoutId id="2147483703" r:id="rId34"/>
    <p:sldLayoutId id="2147483704" r:id="rId35"/>
    <p:sldLayoutId id="2147483705" r:id="rId36"/>
    <p:sldLayoutId id="2147483706" r:id="rId37"/>
    <p:sldLayoutId id="2147483707" r:id="rId38"/>
    <p:sldLayoutId id="2147483708" r:id="rId39"/>
    <p:sldLayoutId id="2147483709" r:id="rId40"/>
    <p:sldLayoutId id="2147483710" r:id="rId41"/>
    <p:sldLayoutId id="2147483711" r:id="rId42"/>
    <p:sldLayoutId id="2147483712" r:id="rId43"/>
    <p:sldLayoutId id="2147483713" r:id="rId44"/>
    <p:sldLayoutId id="2147483714" r:id="rId45"/>
  </p:sldLayoutIdLst>
  <p:txStyles>
    <p:titleStyle>
      <a:lvl1pPr algn="ctr" defTabSz="914400" rtl="0" eaLnBrk="1" latinLnBrk="0" hangingPunct="1">
        <a:spcBef>
          <a:spcPct val="0"/>
        </a:spcBef>
        <a:buNone/>
        <a:defRPr sz="4400" kern="1200">
          <a:solidFill>
            <a:schemeClr val="tx1"/>
          </a:solidFill>
          <a:latin typeface="Arial"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www.abet.org/pev-workbooks/"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hyperlink" Target="https://www.abet.org/accreditation/accreditation-criteria/accreditation-change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EAC PRE-VISIT TRAINING</a:t>
            </a:r>
            <a:br>
              <a:rPr lang="en-US" dirty="0">
                <a:solidFill>
                  <a:schemeClr val="tx1"/>
                </a:solidFill>
              </a:rPr>
            </a:br>
            <a:r>
              <a:rPr lang="en-US" dirty="0">
                <a:solidFill>
                  <a:schemeClr val="tx1"/>
                </a:solidFill>
              </a:rPr>
              <a:t>2024-25 EVALUATION CYCLE</a:t>
            </a:r>
          </a:p>
        </p:txBody>
      </p:sp>
    </p:spTree>
    <p:extLst>
      <p:ext uri="{BB962C8B-B14F-4D97-AF65-F5344CB8AC3E}">
        <p14:creationId xmlns:p14="http://schemas.microsoft.com/office/powerpoint/2010/main" val="2862030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Visit Considerations</a:t>
            </a:r>
          </a:p>
        </p:txBody>
      </p:sp>
    </p:spTree>
    <p:extLst>
      <p:ext uri="{BB962C8B-B14F-4D97-AF65-F5344CB8AC3E}">
        <p14:creationId xmlns:p14="http://schemas.microsoft.com/office/powerpoint/2010/main" val="3854995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COVID-19 Impact on Program Delivery </a:t>
            </a:r>
          </a:p>
        </p:txBody>
      </p:sp>
      <p:sp>
        <p:nvSpPr>
          <p:cNvPr id="3" name="Text Placeholder 2"/>
          <p:cNvSpPr>
            <a:spLocks noGrp="1"/>
          </p:cNvSpPr>
          <p:nvPr>
            <p:ph type="body" sz="quarter" idx="11"/>
          </p:nvPr>
        </p:nvSpPr>
        <p:spPr>
          <a:xfrm>
            <a:off x="609600" y="1298448"/>
            <a:ext cx="10852484" cy="4343400"/>
          </a:xfrm>
        </p:spPr>
        <p:txBody>
          <a:bodyPr/>
          <a:lstStyle/>
          <a:p>
            <a:r>
              <a:rPr lang="en-US" sz="2400" dirty="0"/>
              <a:t>Institutions may have encountered the following:</a:t>
            </a:r>
          </a:p>
          <a:p>
            <a:pPr lvl="1"/>
            <a:r>
              <a:rPr lang="en-US" sz="2400" dirty="0"/>
              <a:t>Faculty and staff working remotely due to the global pandemic</a:t>
            </a:r>
          </a:p>
          <a:p>
            <a:pPr lvl="1"/>
            <a:r>
              <a:rPr lang="en-US" sz="2400" dirty="0"/>
              <a:t>Courses transitioning to fully-online</a:t>
            </a:r>
          </a:p>
          <a:p>
            <a:pPr lvl="1"/>
            <a:r>
              <a:rPr lang="en-US" sz="2400" dirty="0"/>
              <a:t>Laboratories being unavailable</a:t>
            </a:r>
          </a:p>
          <a:p>
            <a:pPr lvl="1"/>
            <a:r>
              <a:rPr lang="en-US" sz="2400" dirty="0"/>
              <a:t>Grading system changes such as pass/fail</a:t>
            </a:r>
          </a:p>
          <a:p>
            <a:pPr lvl="1"/>
            <a:r>
              <a:rPr lang="en-US" sz="2400" dirty="0"/>
              <a:t>Students studying under difficult circumstances</a:t>
            </a:r>
          </a:p>
          <a:p>
            <a:pPr lvl="1"/>
            <a:r>
              <a:rPr lang="en-US" sz="2400" dirty="0"/>
              <a:t>Data being difficult to collect and documentation difficult to produce</a:t>
            </a:r>
          </a:p>
        </p:txBody>
      </p:sp>
    </p:spTree>
    <p:extLst>
      <p:ext uri="{BB962C8B-B14F-4D97-AF65-F5344CB8AC3E}">
        <p14:creationId xmlns:p14="http://schemas.microsoft.com/office/powerpoint/2010/main" val="1782027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9ADD0-A645-4F5C-BCE1-5198CBE7123D}"/>
              </a:ext>
            </a:extLst>
          </p:cNvPr>
          <p:cNvSpPr>
            <a:spLocks noGrp="1"/>
          </p:cNvSpPr>
          <p:nvPr>
            <p:ph type="title"/>
          </p:nvPr>
        </p:nvSpPr>
        <p:spPr/>
        <p:txBody>
          <a:bodyPr/>
          <a:lstStyle/>
          <a:p>
            <a:r>
              <a:rPr lang="en-US" sz="3200" dirty="0"/>
              <a:t>Team Operational Mindset</a:t>
            </a:r>
          </a:p>
        </p:txBody>
      </p:sp>
      <p:sp>
        <p:nvSpPr>
          <p:cNvPr id="3" name="Text Placeholder 2">
            <a:extLst>
              <a:ext uri="{FF2B5EF4-FFF2-40B4-BE49-F238E27FC236}">
                <a16:creationId xmlns:a16="http://schemas.microsoft.com/office/drawing/2014/main" id="{DD02B758-0465-4D06-8E5F-54AA515F35BC}"/>
              </a:ext>
            </a:extLst>
          </p:cNvPr>
          <p:cNvSpPr>
            <a:spLocks noGrp="1"/>
          </p:cNvSpPr>
          <p:nvPr>
            <p:ph type="body" sz="quarter" idx="11"/>
          </p:nvPr>
        </p:nvSpPr>
        <p:spPr/>
        <p:txBody>
          <a:bodyPr/>
          <a:lstStyle/>
          <a:p>
            <a:r>
              <a:rPr lang="en-US" sz="2800" dirty="0"/>
              <a:t>We will NOT be judging program(s) based on a program’s response to COVID-19.</a:t>
            </a:r>
          </a:p>
          <a:p>
            <a:endParaRPr lang="en-US" sz="2800" dirty="0"/>
          </a:p>
          <a:p>
            <a:r>
              <a:rPr lang="en-US" sz="2800" dirty="0"/>
              <a:t>We will evaluate the program and its processes over the duration of the accreditation cycle for compliance with the criteria and the APPM, rather than using just a snapshot in time.</a:t>
            </a:r>
            <a:br>
              <a:rPr lang="en-US" sz="2800" dirty="0"/>
            </a:br>
            <a:endParaRPr lang="en-US" sz="2800" dirty="0"/>
          </a:p>
          <a:p>
            <a:r>
              <a:rPr lang="en-US" sz="2800" dirty="0"/>
              <a:t>We will be reasonable in our approach and decision-making without compromising the quality and integrity of the review.</a:t>
            </a:r>
          </a:p>
        </p:txBody>
      </p:sp>
    </p:spTree>
    <p:extLst>
      <p:ext uri="{BB962C8B-B14F-4D97-AF65-F5344CB8AC3E}">
        <p14:creationId xmlns:p14="http://schemas.microsoft.com/office/powerpoint/2010/main" val="1791121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Program Assignments</a:t>
            </a:r>
            <a:br>
              <a:rPr lang="en-US" dirty="0"/>
            </a:br>
            <a:endParaRPr lang="en-US" dirty="0"/>
          </a:p>
        </p:txBody>
      </p:sp>
      <p:graphicFrame>
        <p:nvGraphicFramePr>
          <p:cNvPr id="4" name="Group 67"/>
          <p:cNvGraphicFramePr>
            <a:graphicFrameLocks noGrp="1"/>
          </p:cNvGraphicFramePr>
          <p:nvPr>
            <p:extLst>
              <p:ext uri="{D42A27DB-BD31-4B8C-83A1-F6EECF244321}">
                <p14:modId xmlns:p14="http://schemas.microsoft.com/office/powerpoint/2010/main" val="3831280255"/>
              </p:ext>
            </p:extLst>
          </p:nvPr>
        </p:nvGraphicFramePr>
        <p:xfrm>
          <a:off x="1311275" y="1883945"/>
          <a:ext cx="8487481" cy="3566160"/>
        </p:xfrm>
        <a:graphic>
          <a:graphicData uri="http://schemas.openxmlformats.org/drawingml/2006/table">
            <a:tbl>
              <a:tblPr/>
              <a:tblGrid>
                <a:gridCol w="3567112">
                  <a:extLst>
                    <a:ext uri="{9D8B030D-6E8A-4147-A177-3AD203B41FA5}">
                      <a16:colId xmlns:a16="http://schemas.microsoft.com/office/drawing/2014/main" val="20000"/>
                    </a:ext>
                  </a:extLst>
                </a:gridCol>
                <a:gridCol w="4920369">
                  <a:extLst>
                    <a:ext uri="{9D8B030D-6E8A-4147-A177-3AD203B41FA5}">
                      <a16:colId xmlns:a16="http://schemas.microsoft.com/office/drawing/2014/main" val="20001"/>
                    </a:ext>
                  </a:extLst>
                </a:gridCol>
              </a:tblGrid>
              <a:tr h="39590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Physics</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PEV</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Chemistry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92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Biology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Math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English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General Education</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Statistics</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chemeClr val="tx1"/>
                          </a:solidFill>
                          <a:effectLst/>
                          <a:latin typeface="Arial" charset="0"/>
                        </a:rPr>
                        <a:t>Library</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rPr>
                        <a:t>Computing/Information Tech.</a:t>
                      </a: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ndParaRPr>
                    </a:p>
                  </a:txBody>
                  <a:tcPr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bl>
          </a:graphicData>
        </a:graphic>
      </p:graphicFrame>
      <p:sp>
        <p:nvSpPr>
          <p:cNvPr id="5" name="TextBox 3"/>
          <p:cNvSpPr txBox="1">
            <a:spLocks noChangeArrowheads="1"/>
          </p:cNvSpPr>
          <p:nvPr/>
        </p:nvSpPr>
        <p:spPr bwMode="auto">
          <a:xfrm>
            <a:off x="1083177" y="5664868"/>
            <a:ext cx="8699500" cy="336550"/>
          </a:xfrm>
          <a:prstGeom prst="rect">
            <a:avLst/>
          </a:prstGeom>
          <a:noFill/>
          <a:ln w="9525">
            <a:noFill/>
            <a:miter lim="800000"/>
            <a:headEnd/>
            <a:tailEnd/>
          </a:ln>
        </p:spPr>
        <p:txBody>
          <a:bodyPr>
            <a:spAutoFit/>
          </a:bodyPr>
          <a:lstStyle/>
          <a:p>
            <a:r>
              <a:rPr lang="en-US" sz="1600" dirty="0">
                <a:solidFill>
                  <a:srgbClr val="7F7F7F"/>
                </a:solidFill>
              </a:rPr>
              <a:t>(Team Chair should modify this page to reflect the support program assignments to the PEVs)</a:t>
            </a:r>
          </a:p>
        </p:txBody>
      </p:sp>
    </p:spTree>
    <p:extLst>
      <p:ext uri="{BB962C8B-B14F-4D97-AF65-F5344CB8AC3E}">
        <p14:creationId xmlns:p14="http://schemas.microsoft.com/office/powerpoint/2010/main" val="1133918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Deliverables and Team Decisions</a:t>
            </a:r>
            <a:br>
              <a:rPr lang="en-US" dirty="0"/>
            </a:br>
            <a:endParaRPr lang="en-US" dirty="0"/>
          </a:p>
        </p:txBody>
      </p:sp>
      <p:sp>
        <p:nvSpPr>
          <p:cNvPr id="2" name="Text Placeholder 1"/>
          <p:cNvSpPr>
            <a:spLocks noGrp="1"/>
          </p:cNvSpPr>
          <p:nvPr>
            <p:ph type="body" sz="quarter" idx="11"/>
          </p:nvPr>
        </p:nvSpPr>
        <p:spPr>
          <a:xfrm>
            <a:off x="609600" y="1307457"/>
            <a:ext cx="10972800" cy="4624086"/>
          </a:xfrm>
        </p:spPr>
        <p:txBody>
          <a:bodyPr/>
          <a:lstStyle/>
          <a:p>
            <a:pPr marL="419100" indent="-382588">
              <a:spcBef>
                <a:spcPct val="0"/>
              </a:spcBef>
              <a:spcAft>
                <a:spcPts val="300"/>
              </a:spcAft>
            </a:pPr>
            <a:r>
              <a:rPr lang="en-US" sz="2400" dirty="0">
                <a:solidFill>
                  <a:schemeClr val="tx1"/>
                </a:solidFill>
              </a:rPr>
              <a:t>The following deliverables from each PEV must reflect team decisions:</a:t>
            </a:r>
          </a:p>
          <a:p>
            <a:pPr marL="722313" lvl="1" indent="-273050">
              <a:spcBef>
                <a:spcPct val="0"/>
              </a:spcBef>
              <a:spcAft>
                <a:spcPts val="300"/>
              </a:spcAft>
            </a:pPr>
            <a:r>
              <a:rPr lang="en-US" sz="2400" dirty="0">
                <a:solidFill>
                  <a:schemeClr val="tx1"/>
                </a:solidFill>
              </a:rPr>
              <a:t>A program audit, submitted in AMS, that accurately reflects the team findings</a:t>
            </a:r>
          </a:p>
          <a:p>
            <a:pPr marL="722313" lvl="1" indent="-273050">
              <a:spcBef>
                <a:spcPct val="0"/>
              </a:spcBef>
              <a:spcAft>
                <a:spcPts val="300"/>
              </a:spcAft>
            </a:pPr>
            <a:r>
              <a:rPr lang="en-US" sz="2400" dirty="0">
                <a:solidFill>
                  <a:schemeClr val="tx1"/>
                </a:solidFill>
              </a:rPr>
              <a:t>An exit statement, approved by the team chair and written in AMS, that will be:</a:t>
            </a:r>
          </a:p>
          <a:p>
            <a:pPr marL="1004888" lvl="2" indent="-255588">
              <a:spcBef>
                <a:spcPct val="0"/>
              </a:spcBef>
              <a:spcAft>
                <a:spcPts val="300"/>
              </a:spcAft>
              <a:buFont typeface="Arial" charset="0"/>
              <a:buChar char="•"/>
            </a:pPr>
            <a:r>
              <a:rPr lang="en-US" dirty="0">
                <a:solidFill>
                  <a:schemeClr val="tx1"/>
                </a:solidFill>
              </a:rPr>
              <a:t>read verbatim at the exit meeting</a:t>
            </a:r>
          </a:p>
          <a:p>
            <a:pPr marL="1004888" lvl="2" indent="-255588">
              <a:spcBef>
                <a:spcPct val="0"/>
              </a:spcBef>
              <a:spcAft>
                <a:spcPts val="300"/>
              </a:spcAft>
              <a:buFont typeface="Arial" charset="0"/>
              <a:buChar char="•"/>
            </a:pPr>
            <a:r>
              <a:rPr lang="en-US" dirty="0">
                <a:solidFill>
                  <a:schemeClr val="tx1"/>
                </a:solidFill>
              </a:rPr>
              <a:t>used as the basis for constructing the Draft Statement to the institution</a:t>
            </a:r>
          </a:p>
          <a:p>
            <a:pPr lvl="1">
              <a:spcAft>
                <a:spcPts val="300"/>
              </a:spcAft>
            </a:pPr>
            <a:r>
              <a:rPr lang="en-US" sz="2400" dirty="0">
                <a:solidFill>
                  <a:schemeClr val="tx1"/>
                </a:solidFill>
              </a:rPr>
              <a:t>A recommended action relative to the program under review, which is consistent with the team’s conclusions</a:t>
            </a:r>
          </a:p>
          <a:p>
            <a:pPr marL="419100" indent="-382588">
              <a:lnSpc>
                <a:spcPct val="95000"/>
              </a:lnSpc>
              <a:spcBef>
                <a:spcPct val="0"/>
              </a:spcBef>
              <a:spcAft>
                <a:spcPts val="300"/>
              </a:spcAft>
            </a:pPr>
            <a:r>
              <a:rPr lang="en-US" sz="2400" dirty="0">
                <a:solidFill>
                  <a:schemeClr val="tx1"/>
                </a:solidFill>
              </a:rPr>
              <a:t>E331 PEV Review Worksheet is to be given to team chair </a:t>
            </a:r>
            <a:r>
              <a:rPr lang="en-US" sz="2400" u="sng" dirty="0">
                <a:solidFill>
                  <a:schemeClr val="tx1"/>
                </a:solidFill>
              </a:rPr>
              <a:t>by start of visit</a:t>
            </a:r>
            <a:r>
              <a:rPr lang="en-US" sz="2400" dirty="0">
                <a:solidFill>
                  <a:schemeClr val="tx1"/>
                </a:solidFill>
              </a:rPr>
              <a:t> and updated at the end of the visit </a:t>
            </a:r>
          </a:p>
          <a:p>
            <a:endParaRPr lang="en-US" dirty="0"/>
          </a:p>
        </p:txBody>
      </p:sp>
    </p:spTree>
    <p:extLst>
      <p:ext uri="{BB962C8B-B14F-4D97-AF65-F5344CB8AC3E}">
        <p14:creationId xmlns:p14="http://schemas.microsoft.com/office/powerpoint/2010/main" val="3471275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Use Current Forms</a:t>
            </a:r>
            <a:br>
              <a:rPr lang="en-US" dirty="0"/>
            </a:br>
            <a:endParaRPr lang="en-US" dirty="0"/>
          </a:p>
        </p:txBody>
      </p:sp>
      <p:sp>
        <p:nvSpPr>
          <p:cNvPr id="2" name="Text Placeholder 1"/>
          <p:cNvSpPr>
            <a:spLocks noGrp="1"/>
          </p:cNvSpPr>
          <p:nvPr>
            <p:ph type="body" sz="quarter" idx="11"/>
          </p:nvPr>
        </p:nvSpPr>
        <p:spPr>
          <a:xfrm>
            <a:off x="609600" y="1400175"/>
            <a:ext cx="10972800" cy="4343400"/>
          </a:xfrm>
        </p:spPr>
        <p:txBody>
          <a:bodyPr/>
          <a:lstStyle/>
          <a:p>
            <a:pPr lvl="0"/>
            <a:r>
              <a:rPr lang="en-US" sz="2400" dirty="0">
                <a:solidFill>
                  <a:schemeClr val="tx1"/>
                </a:solidFill>
              </a:rPr>
              <a:t>Be sure to use the forms in the current EAC PEV Workbook </a:t>
            </a:r>
          </a:p>
          <a:p>
            <a:pPr lvl="0"/>
            <a:r>
              <a:rPr lang="en-US" sz="2400" dirty="0">
                <a:solidFill>
                  <a:schemeClr val="tx1"/>
                </a:solidFill>
              </a:rPr>
              <a:t>Download at: </a:t>
            </a:r>
            <a:r>
              <a:rPr lang="en-US" sz="2400" dirty="0">
                <a:solidFill>
                  <a:schemeClr val="tx1"/>
                </a:solidFill>
                <a:hlinkClick r:id="rId3"/>
              </a:rPr>
              <a:t>http://www.abet.org/pev-workbooks/</a:t>
            </a:r>
            <a:br>
              <a:rPr lang="en-US" sz="2400" dirty="0">
                <a:solidFill>
                  <a:schemeClr val="tx1"/>
                </a:solidFill>
              </a:rPr>
            </a:br>
            <a:endParaRPr lang="en-US" sz="2400" dirty="0">
              <a:solidFill>
                <a:schemeClr val="tx1"/>
              </a:solidFill>
            </a:endParaRPr>
          </a:p>
        </p:txBody>
      </p:sp>
    </p:spTree>
    <p:extLst>
      <p:ext uri="{BB962C8B-B14F-4D97-AF65-F5344CB8AC3E}">
        <p14:creationId xmlns:p14="http://schemas.microsoft.com/office/powerpoint/2010/main" val="1886755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What’s new?</a:t>
            </a:r>
          </a:p>
        </p:txBody>
      </p:sp>
    </p:spTree>
    <p:extLst>
      <p:ext uri="{BB962C8B-B14F-4D97-AF65-F5344CB8AC3E}">
        <p14:creationId xmlns:p14="http://schemas.microsoft.com/office/powerpoint/2010/main" val="2614079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APPM &amp; criteria changes</a:t>
            </a:r>
            <a:br>
              <a:rPr lang="en-US" dirty="0"/>
            </a:br>
            <a:endParaRPr lang="en-US" dirty="0"/>
          </a:p>
        </p:txBody>
      </p:sp>
      <p:sp>
        <p:nvSpPr>
          <p:cNvPr id="2" name="Text Placeholder 1"/>
          <p:cNvSpPr>
            <a:spLocks noGrp="1"/>
          </p:cNvSpPr>
          <p:nvPr>
            <p:ph type="body" sz="quarter" idx="11"/>
          </p:nvPr>
        </p:nvSpPr>
        <p:spPr/>
        <p:txBody>
          <a:bodyPr/>
          <a:lstStyle/>
          <a:p>
            <a:r>
              <a:rPr lang="en-US" dirty="0">
                <a:solidFill>
                  <a:schemeClr val="tx1"/>
                </a:solidFill>
              </a:rPr>
              <a:t>A complete summary of changes in APPM &amp; criteria and in policies and procedures since 2017 can be found at </a:t>
            </a:r>
            <a:br>
              <a:rPr lang="en-US" dirty="0">
                <a:solidFill>
                  <a:schemeClr val="tx1"/>
                </a:solidFill>
              </a:rPr>
            </a:br>
            <a:r>
              <a:rPr lang="en-US" dirty="0">
                <a:hlinkClick r:id="rId3"/>
              </a:rPr>
              <a:t>https://www.abet.org/accreditation/accreditation-criteria/accreditation-changes/ </a:t>
            </a:r>
            <a:r>
              <a:rPr lang="en-US" dirty="0">
                <a:solidFill>
                  <a:schemeClr val="tx1"/>
                </a:solidFill>
              </a:rPr>
              <a:t> </a:t>
            </a:r>
          </a:p>
          <a:p>
            <a:pPr marL="0" indent="0">
              <a:buNone/>
            </a:pPr>
            <a:endParaRPr lang="en-US" dirty="0">
              <a:solidFill>
                <a:schemeClr val="tx1"/>
              </a:solidFill>
            </a:endParaRPr>
          </a:p>
          <a:p>
            <a:r>
              <a:rPr lang="en-US" dirty="0">
                <a:solidFill>
                  <a:schemeClr val="tx1"/>
                </a:solidFill>
              </a:rPr>
              <a:t>Those who have not recently participated in a program review should review these changes.</a:t>
            </a:r>
          </a:p>
          <a:p>
            <a:endParaRPr lang="en-US" dirty="0"/>
          </a:p>
        </p:txBody>
      </p:sp>
    </p:spTree>
    <p:extLst>
      <p:ext uri="{BB962C8B-B14F-4D97-AF65-F5344CB8AC3E}">
        <p14:creationId xmlns:p14="http://schemas.microsoft.com/office/powerpoint/2010/main" val="3850769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APPM changes</a:t>
            </a:r>
            <a:br>
              <a:rPr lang="en-US" dirty="0"/>
            </a:br>
            <a:endParaRPr lang="en-US" dirty="0"/>
          </a:p>
        </p:txBody>
      </p:sp>
      <p:sp>
        <p:nvSpPr>
          <p:cNvPr id="2" name="Text Placeholder 1"/>
          <p:cNvSpPr>
            <a:spLocks noGrp="1"/>
          </p:cNvSpPr>
          <p:nvPr>
            <p:ph type="body" sz="quarter" idx="11"/>
          </p:nvPr>
        </p:nvSpPr>
        <p:spPr/>
        <p:txBody>
          <a:bodyPr/>
          <a:lstStyle/>
          <a:p>
            <a:r>
              <a:rPr lang="en-US" dirty="0">
                <a:solidFill>
                  <a:schemeClr val="tx1"/>
                </a:solidFill>
                <a:effectLst/>
                <a:cs typeface="Arial" panose="020B0604020202020204" pitchFamily="34" charset="0"/>
              </a:rPr>
              <a:t>I.A.6. The APPM no longer requires that programs publicly post annual student enrollment and graduation data specific to the program.</a:t>
            </a:r>
            <a:endParaRPr lang="en-US" dirty="0">
              <a:solidFill>
                <a:schemeClr val="tx1"/>
              </a:solidFill>
              <a:cs typeface="Arial" panose="020B0604020202020204" pitchFamily="34" charset="0"/>
            </a:endParaRPr>
          </a:p>
        </p:txBody>
      </p:sp>
    </p:spTree>
    <p:extLst>
      <p:ext uri="{BB962C8B-B14F-4D97-AF65-F5344CB8AC3E}">
        <p14:creationId xmlns:p14="http://schemas.microsoft.com/office/powerpoint/2010/main" val="691291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Criteria changes for 2024-25</a:t>
            </a:r>
            <a:endParaRPr lang="en-US" dirty="0">
              <a:solidFill>
                <a:srgbClr val="00B050"/>
              </a:solidFill>
            </a:endParaRPr>
          </a:p>
        </p:txBody>
      </p:sp>
      <p:sp>
        <p:nvSpPr>
          <p:cNvPr id="6" name="Content Placeholder 2"/>
          <p:cNvSpPr>
            <a:spLocks noGrp="1"/>
          </p:cNvSpPr>
          <p:nvPr>
            <p:ph type="body" sz="quarter" idx="11"/>
          </p:nvPr>
        </p:nvSpPr>
        <p:spPr>
          <a:xfrm>
            <a:off x="609600" y="1496580"/>
            <a:ext cx="10225548" cy="4139928"/>
          </a:xfrm>
        </p:spPr>
        <p:txBody>
          <a:bodyPr/>
          <a:lstStyle/>
          <a:p>
            <a:pPr>
              <a:spcBef>
                <a:spcPts val="400"/>
              </a:spcBef>
              <a:spcAft>
                <a:spcPts val="200"/>
              </a:spcAft>
            </a:pPr>
            <a:r>
              <a:rPr lang="en-US" sz="2800" dirty="0">
                <a:solidFill>
                  <a:schemeClr val="tx1"/>
                </a:solidFill>
              </a:rPr>
              <a:t>General Criteria</a:t>
            </a:r>
          </a:p>
          <a:p>
            <a:pPr>
              <a:spcBef>
                <a:spcPts val="400"/>
              </a:spcBef>
              <a:spcAft>
                <a:spcPts val="200"/>
              </a:spcAft>
            </a:pPr>
            <a:endParaRPr lang="en-US" sz="2800" dirty="0">
              <a:solidFill>
                <a:schemeClr val="tx1"/>
              </a:solidFill>
            </a:endParaRPr>
          </a:p>
          <a:p>
            <a:pPr lvl="1"/>
            <a:r>
              <a:rPr lang="en-US" dirty="0">
                <a:solidFill>
                  <a:schemeClr val="tx1"/>
                </a:solidFill>
              </a:rPr>
              <a:t>Program Criteria for Civil and Similarly Named Programs.</a:t>
            </a:r>
          </a:p>
          <a:p>
            <a:pPr lvl="1"/>
            <a:r>
              <a:rPr lang="en-US" dirty="0">
                <a:solidFill>
                  <a:schemeClr val="tx1"/>
                </a:solidFill>
              </a:rPr>
              <a:t>Program Criteria for Mechatronics, Robotics, and Similarly Named Programs.</a:t>
            </a:r>
          </a:p>
          <a:p>
            <a:pPr lvl="1">
              <a:spcBef>
                <a:spcPts val="400"/>
              </a:spcBef>
              <a:spcAft>
                <a:spcPts val="200"/>
              </a:spcAft>
            </a:pPr>
            <a:r>
              <a:rPr lang="en-US" dirty="0">
                <a:solidFill>
                  <a:schemeClr val="tx1"/>
                </a:solidFill>
              </a:rPr>
              <a:t>C5 &amp; C6 – Year 2 of a two-year piloting of revisions that include DEI language will occur during the 2023-24 cycle at institutions that volunteer to participate</a:t>
            </a:r>
          </a:p>
          <a:p>
            <a:pPr marL="0" indent="0">
              <a:spcBef>
                <a:spcPts val="400"/>
              </a:spcBef>
              <a:spcAft>
                <a:spcPts val="200"/>
              </a:spcAft>
              <a:buNone/>
            </a:pPr>
            <a:endParaRPr lang="en-US" sz="2000" dirty="0"/>
          </a:p>
          <a:p>
            <a:endParaRPr lang="en-US" sz="1200" dirty="0"/>
          </a:p>
        </p:txBody>
      </p:sp>
    </p:spTree>
    <p:extLst>
      <p:ext uri="{BB962C8B-B14F-4D97-AF65-F5344CB8AC3E}">
        <p14:creationId xmlns:p14="http://schemas.microsoft.com/office/powerpoint/2010/main" val="2793947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spcBef>
                <a:spcPts val="600"/>
              </a:spcBef>
              <a:spcAft>
                <a:spcPts val="1200"/>
              </a:spcAft>
            </a:pPr>
            <a:r>
              <a:rPr lang="en-US" dirty="0">
                <a:solidFill>
                  <a:schemeClr val="tx1"/>
                </a:solidFill>
              </a:rPr>
              <a:t>This slide set is intended for pre-visit training of PEVs on your team</a:t>
            </a:r>
          </a:p>
          <a:p>
            <a:pPr>
              <a:spcBef>
                <a:spcPts val="600"/>
              </a:spcBef>
              <a:spcAft>
                <a:spcPts val="1200"/>
              </a:spcAft>
            </a:pPr>
            <a:r>
              <a:rPr lang="en-US" dirty="0">
                <a:solidFill>
                  <a:schemeClr val="tx1"/>
                </a:solidFill>
              </a:rPr>
              <a:t>Edit slides to tailor them to your visit</a:t>
            </a:r>
          </a:p>
          <a:p>
            <a:pPr>
              <a:spcBef>
                <a:spcPts val="600"/>
              </a:spcBef>
              <a:spcAft>
                <a:spcPts val="600"/>
              </a:spcAft>
            </a:pPr>
            <a:r>
              <a:rPr lang="en-US" dirty="0">
                <a:solidFill>
                  <a:schemeClr val="tx1"/>
                </a:solidFill>
              </a:rPr>
              <a:t>You can add slides to address questions that have arisen in pre-visit communications with your PEVs</a:t>
            </a:r>
          </a:p>
          <a:p>
            <a:pPr>
              <a:spcBef>
                <a:spcPts val="600"/>
              </a:spcBef>
              <a:spcAft>
                <a:spcPts val="600"/>
              </a:spcAft>
            </a:pPr>
            <a:r>
              <a:rPr lang="en-US" dirty="0">
                <a:solidFill>
                  <a:schemeClr val="tx1"/>
                </a:solidFill>
              </a:rPr>
              <a:t>Send deck to PEVs to review on own</a:t>
            </a:r>
          </a:p>
          <a:p>
            <a:pPr>
              <a:spcBef>
                <a:spcPts val="600"/>
              </a:spcBef>
              <a:spcAft>
                <a:spcPts val="600"/>
              </a:spcAft>
            </a:pPr>
            <a:r>
              <a:rPr lang="en-US" dirty="0">
                <a:solidFill>
                  <a:schemeClr val="tx1"/>
                </a:solidFill>
              </a:rPr>
              <a:t>Review critical slides with PEVs at first team meeting </a:t>
            </a:r>
          </a:p>
        </p:txBody>
      </p:sp>
      <p:sp>
        <p:nvSpPr>
          <p:cNvPr id="3" name="Text Placeholder 2"/>
          <p:cNvSpPr>
            <a:spLocks noGrp="1"/>
          </p:cNvSpPr>
          <p:nvPr>
            <p:ph type="body" sz="quarter" idx="11"/>
          </p:nvPr>
        </p:nvSpPr>
        <p:spPr/>
        <p:txBody>
          <a:bodyPr/>
          <a:lstStyle/>
          <a:p>
            <a:r>
              <a:rPr lang="en-US" dirty="0"/>
              <a:t>Instructions to Team Chairs</a:t>
            </a:r>
          </a:p>
        </p:txBody>
      </p:sp>
    </p:spTree>
    <p:extLst>
      <p:ext uri="{BB962C8B-B14F-4D97-AF65-F5344CB8AC3E}">
        <p14:creationId xmlns:p14="http://schemas.microsoft.com/office/powerpoint/2010/main" val="25735712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a:t>APPM I.E.5.b(2) notes</a:t>
            </a:r>
            <a:br>
              <a:rPr lang="en-US" dirty="0"/>
            </a:br>
            <a:endParaRPr lang="en-US" dirty="0"/>
          </a:p>
        </p:txBody>
      </p:sp>
      <p:sp>
        <p:nvSpPr>
          <p:cNvPr id="4099" name="Rectangle 3"/>
          <p:cNvSpPr>
            <a:spLocks noGrp="1" noChangeArrowheads="1"/>
          </p:cNvSpPr>
          <p:nvPr>
            <p:ph type="body" sz="quarter" idx="11"/>
          </p:nvPr>
        </p:nvSpPr>
        <p:spPr>
          <a:xfrm>
            <a:off x="707571" y="1426029"/>
            <a:ext cx="11070772" cy="4757057"/>
          </a:xfrm>
        </p:spPr>
        <p:txBody>
          <a:bodyPr/>
          <a:lstStyle/>
          <a:p>
            <a:pPr>
              <a:spcAft>
                <a:spcPts val="1000"/>
              </a:spcAft>
            </a:pPr>
            <a:r>
              <a:rPr lang="en-US" sz="2400" i="1" dirty="0">
                <a:solidFill>
                  <a:schemeClr val="tx1"/>
                </a:solidFill>
              </a:rPr>
              <a:t>*Note that textbooks are not explicitly expected.  </a:t>
            </a:r>
          </a:p>
          <a:p>
            <a:pPr>
              <a:spcAft>
                <a:spcPts val="1000"/>
              </a:spcAft>
            </a:pPr>
            <a:r>
              <a:rPr lang="en-US" sz="2400" dirty="0">
                <a:solidFill>
                  <a:schemeClr val="tx1"/>
                </a:solidFill>
              </a:rPr>
              <a:t>Student work may be need to “prove” a given class should be counted as engineering when the class category may be questioned but there is not a need to collect student work in every class.</a:t>
            </a:r>
          </a:p>
          <a:p>
            <a:pPr>
              <a:spcAft>
                <a:spcPts val="1000"/>
              </a:spcAft>
            </a:pPr>
            <a:r>
              <a:rPr lang="en-US" sz="2400" dirty="0">
                <a:solidFill>
                  <a:schemeClr val="tx1"/>
                </a:solidFill>
              </a:rPr>
              <a:t>It is important for PEV to request materials as needed to verify compliance with criteria</a:t>
            </a:r>
          </a:p>
          <a:p>
            <a:pPr>
              <a:spcAft>
                <a:spcPts val="1000"/>
              </a:spcAft>
            </a:pPr>
            <a:r>
              <a:rPr lang="en-US" sz="2400" dirty="0">
                <a:solidFill>
                  <a:schemeClr val="tx1"/>
                </a:solidFill>
              </a:rPr>
              <a:t>If materials are going to be provided electronically, PEV may request access prior to arriving on campus</a:t>
            </a:r>
          </a:p>
        </p:txBody>
      </p:sp>
    </p:spTree>
    <p:extLst>
      <p:ext uri="{BB962C8B-B14F-4D97-AF65-F5344CB8AC3E}">
        <p14:creationId xmlns:p14="http://schemas.microsoft.com/office/powerpoint/2010/main" val="1007656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Further Guidance on C3/C5</a:t>
            </a:r>
          </a:p>
        </p:txBody>
      </p:sp>
    </p:spTree>
    <p:extLst>
      <p:ext uri="{BB962C8B-B14F-4D97-AF65-F5344CB8AC3E}">
        <p14:creationId xmlns:p14="http://schemas.microsoft.com/office/powerpoint/2010/main" val="2346534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Aggregating assessment results</a:t>
            </a:r>
            <a:br>
              <a:rPr lang="en-US" dirty="0"/>
            </a:br>
            <a:endParaRPr lang="en-US" dirty="0"/>
          </a:p>
        </p:txBody>
      </p:sp>
      <p:sp>
        <p:nvSpPr>
          <p:cNvPr id="4099" name="Rectangle 3"/>
          <p:cNvSpPr>
            <a:spLocks noGrp="1" noChangeArrowheads="1"/>
          </p:cNvSpPr>
          <p:nvPr>
            <p:ph type="body" sz="quarter" idx="11"/>
          </p:nvPr>
        </p:nvSpPr>
        <p:spPr>
          <a:xfrm>
            <a:off x="609599" y="1298448"/>
            <a:ext cx="11217639" cy="4772568"/>
          </a:xfrm>
        </p:spPr>
        <p:txBody>
          <a:bodyPr/>
          <a:lstStyle/>
          <a:p>
            <a:pPr>
              <a:spcBef>
                <a:spcPct val="0"/>
              </a:spcBef>
              <a:spcAft>
                <a:spcPts val="900"/>
              </a:spcAft>
            </a:pPr>
            <a:r>
              <a:rPr lang="en-US" sz="2800" dirty="0">
                <a:solidFill>
                  <a:schemeClr val="tx1"/>
                </a:solidFill>
              </a:rPr>
              <a:t>Not necessary to aggregate data from (a)-(k) and (1)-(7); okay to do if programs find it useful</a:t>
            </a:r>
          </a:p>
          <a:p>
            <a:pPr>
              <a:spcBef>
                <a:spcPct val="0"/>
              </a:spcBef>
              <a:spcAft>
                <a:spcPts val="900"/>
              </a:spcAft>
            </a:pPr>
            <a:r>
              <a:rPr lang="en-US" sz="2800" dirty="0">
                <a:solidFill>
                  <a:schemeClr val="tx1"/>
                </a:solidFill>
              </a:rPr>
              <a:t>Programs can add student outcomes, but all must be assessed and evaluated</a:t>
            </a:r>
          </a:p>
          <a:p>
            <a:pPr>
              <a:spcBef>
                <a:spcPct val="0"/>
              </a:spcBef>
              <a:spcAft>
                <a:spcPts val="900"/>
              </a:spcAft>
            </a:pPr>
            <a:r>
              <a:rPr lang="en-US" sz="2800" dirty="0">
                <a:solidFill>
                  <a:schemeClr val="tx1"/>
                </a:solidFill>
              </a:rPr>
              <a:t>In the 2024-2025 cycle programs should:</a:t>
            </a:r>
          </a:p>
          <a:p>
            <a:pPr lvl="1">
              <a:spcBef>
                <a:spcPct val="0"/>
              </a:spcBef>
              <a:spcAft>
                <a:spcPts val="900"/>
              </a:spcAft>
            </a:pPr>
            <a:r>
              <a:rPr lang="en-US" sz="2400" dirty="0">
                <a:solidFill>
                  <a:schemeClr val="tx1"/>
                </a:solidFill>
              </a:rPr>
              <a:t>Have 3 years of (a)-(k) assessment data plus continuous improvement based on evaluation results</a:t>
            </a:r>
          </a:p>
          <a:p>
            <a:pPr lvl="1">
              <a:spcBef>
                <a:spcPct val="0"/>
              </a:spcBef>
              <a:spcAft>
                <a:spcPts val="900"/>
              </a:spcAft>
            </a:pPr>
            <a:r>
              <a:rPr lang="en-US" sz="2400" dirty="0">
                <a:solidFill>
                  <a:schemeClr val="tx1"/>
                </a:solidFill>
              </a:rPr>
              <a:t>Have implemented (1)-(7) plus show data, attainment, and continuous improvement</a:t>
            </a:r>
            <a:endParaRPr lang="en-US" sz="2800" dirty="0">
              <a:solidFill>
                <a:schemeClr val="tx1"/>
              </a:solidFill>
            </a:endParaRPr>
          </a:p>
        </p:txBody>
      </p:sp>
    </p:spTree>
    <p:extLst>
      <p:ext uri="{BB962C8B-B14F-4D97-AF65-F5344CB8AC3E}">
        <p14:creationId xmlns:p14="http://schemas.microsoft.com/office/powerpoint/2010/main" val="3082688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Special Attention in Definitions</a:t>
            </a:r>
            <a:br>
              <a:rPr lang="en-US" dirty="0"/>
            </a:br>
            <a:endParaRPr lang="en-US" dirty="0"/>
          </a:p>
        </p:txBody>
      </p:sp>
      <p:sp>
        <p:nvSpPr>
          <p:cNvPr id="4099" name="Rectangle 3"/>
          <p:cNvSpPr>
            <a:spLocks noGrp="1" noChangeArrowheads="1"/>
          </p:cNvSpPr>
          <p:nvPr>
            <p:ph type="body" sz="quarter" idx="11"/>
          </p:nvPr>
        </p:nvSpPr>
        <p:spPr>
          <a:xfrm>
            <a:off x="609599" y="1298448"/>
            <a:ext cx="10812905" cy="4712608"/>
          </a:xfrm>
        </p:spPr>
        <p:txBody>
          <a:bodyPr/>
          <a:lstStyle/>
          <a:p>
            <a:pPr>
              <a:spcBef>
                <a:spcPct val="0"/>
              </a:spcBef>
              <a:spcAft>
                <a:spcPts val="900"/>
              </a:spcAft>
            </a:pPr>
            <a:r>
              <a:rPr lang="en-US" sz="2800" b="1" dirty="0">
                <a:solidFill>
                  <a:schemeClr val="tx1"/>
                </a:solidFill>
              </a:rPr>
              <a:t>Computer science: </a:t>
            </a:r>
            <a:r>
              <a:rPr lang="en-US" sz="2800" dirty="0">
                <a:solidFill>
                  <a:schemeClr val="tx1"/>
                </a:solidFill>
              </a:rPr>
              <a:t>engineering topic not basic science</a:t>
            </a:r>
          </a:p>
          <a:p>
            <a:pPr>
              <a:spcBef>
                <a:spcPct val="0"/>
              </a:spcBef>
              <a:spcAft>
                <a:spcPts val="900"/>
              </a:spcAft>
            </a:pPr>
            <a:r>
              <a:rPr lang="en-US" sz="2800" b="1" dirty="0">
                <a:solidFill>
                  <a:schemeClr val="tx1"/>
                </a:solidFill>
              </a:rPr>
              <a:t>Basic science: </a:t>
            </a:r>
            <a:r>
              <a:rPr lang="en-US" sz="2800" dirty="0">
                <a:solidFill>
                  <a:schemeClr val="tx1"/>
                </a:solidFill>
              </a:rPr>
              <a:t>adds “other natural sciences including life, earth and space sciences”</a:t>
            </a:r>
          </a:p>
          <a:p>
            <a:pPr>
              <a:spcBef>
                <a:spcPct val="0"/>
              </a:spcBef>
              <a:spcAft>
                <a:spcPts val="900"/>
              </a:spcAft>
            </a:pPr>
            <a:r>
              <a:rPr lang="en-US" sz="2800" b="1" dirty="0">
                <a:solidFill>
                  <a:schemeClr val="tx1"/>
                </a:solidFill>
              </a:rPr>
              <a:t>College-level math: </a:t>
            </a:r>
            <a:r>
              <a:rPr lang="en-US" sz="2800" dirty="0">
                <a:solidFill>
                  <a:schemeClr val="tx1"/>
                </a:solidFill>
              </a:rPr>
              <a:t>pre-calculus and remedial math are not considered “college-level”</a:t>
            </a:r>
          </a:p>
          <a:p>
            <a:pPr>
              <a:spcBef>
                <a:spcPct val="0"/>
              </a:spcBef>
              <a:spcAft>
                <a:spcPts val="900"/>
              </a:spcAft>
            </a:pPr>
            <a:r>
              <a:rPr lang="en-US" sz="2800" b="1" dirty="0">
                <a:solidFill>
                  <a:schemeClr val="tx1"/>
                </a:solidFill>
              </a:rPr>
              <a:t>Complex engineering problems: </a:t>
            </a:r>
            <a:r>
              <a:rPr lang="en-US" sz="2800" dirty="0">
                <a:solidFill>
                  <a:schemeClr val="tx1"/>
                </a:solidFill>
              </a:rPr>
              <a:t>examples of characteristics of complexity listed in definition</a:t>
            </a:r>
          </a:p>
          <a:p>
            <a:pPr>
              <a:spcBef>
                <a:spcPct val="0"/>
              </a:spcBef>
              <a:spcAft>
                <a:spcPts val="900"/>
              </a:spcAft>
            </a:pPr>
            <a:r>
              <a:rPr lang="en-US" sz="2800" b="1" dirty="0">
                <a:solidFill>
                  <a:schemeClr val="tx1"/>
                </a:solidFill>
              </a:rPr>
              <a:t>Engineering design: </a:t>
            </a:r>
            <a:r>
              <a:rPr lang="en-US" sz="2800" dirty="0">
                <a:solidFill>
                  <a:schemeClr val="tx1"/>
                </a:solidFill>
              </a:rPr>
              <a:t>includes consideration of risk</a:t>
            </a:r>
          </a:p>
          <a:p>
            <a:pPr>
              <a:spcBef>
                <a:spcPct val="0"/>
              </a:spcBef>
              <a:spcAft>
                <a:spcPts val="900"/>
              </a:spcAft>
            </a:pPr>
            <a:r>
              <a:rPr lang="en-US" sz="2800" b="1" dirty="0">
                <a:solidFill>
                  <a:schemeClr val="tx1"/>
                </a:solidFill>
              </a:rPr>
              <a:t>Team: </a:t>
            </a:r>
            <a:r>
              <a:rPr lang="en-US" sz="2800" dirty="0">
                <a:solidFill>
                  <a:schemeClr val="tx1"/>
                </a:solidFill>
              </a:rPr>
              <a:t>requires diversity of skills, backgrounds or perspectives</a:t>
            </a:r>
            <a:endParaRPr lang="en-US" sz="2800" b="1" dirty="0">
              <a:solidFill>
                <a:schemeClr val="tx1"/>
              </a:solidFill>
            </a:endParaRPr>
          </a:p>
          <a:p>
            <a:pPr>
              <a:spcBef>
                <a:spcPct val="0"/>
              </a:spcBef>
              <a:spcAft>
                <a:spcPts val="900"/>
              </a:spcAft>
            </a:pPr>
            <a:endParaRPr lang="en-US" sz="2800" dirty="0">
              <a:solidFill>
                <a:schemeClr val="tx1"/>
              </a:solidFill>
            </a:endParaRPr>
          </a:p>
        </p:txBody>
      </p:sp>
    </p:spTree>
    <p:extLst>
      <p:ext uri="{BB962C8B-B14F-4D97-AF65-F5344CB8AC3E}">
        <p14:creationId xmlns:p14="http://schemas.microsoft.com/office/powerpoint/2010/main" val="426213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Special Attention in New Criteria</a:t>
            </a:r>
            <a:br>
              <a:rPr lang="en-US" dirty="0"/>
            </a:br>
            <a:endParaRPr lang="en-US" dirty="0"/>
          </a:p>
        </p:txBody>
      </p:sp>
      <p:sp>
        <p:nvSpPr>
          <p:cNvPr id="4099" name="Rectangle 3"/>
          <p:cNvSpPr>
            <a:spLocks noGrp="1" noChangeArrowheads="1"/>
          </p:cNvSpPr>
          <p:nvPr>
            <p:ph type="body" sz="quarter" idx="11"/>
          </p:nvPr>
        </p:nvSpPr>
        <p:spPr>
          <a:xfrm>
            <a:off x="609599" y="1298448"/>
            <a:ext cx="11142689" cy="4742588"/>
          </a:xfrm>
        </p:spPr>
        <p:txBody>
          <a:bodyPr/>
          <a:lstStyle/>
          <a:p>
            <a:pPr>
              <a:spcBef>
                <a:spcPct val="0"/>
              </a:spcBef>
              <a:spcAft>
                <a:spcPts val="900"/>
              </a:spcAft>
            </a:pPr>
            <a:r>
              <a:rPr lang="en-US" sz="2800" b="1" dirty="0">
                <a:solidFill>
                  <a:schemeClr val="tx1"/>
                </a:solidFill>
              </a:rPr>
              <a:t>SO1: Complex Problems: </a:t>
            </a:r>
            <a:r>
              <a:rPr lang="en-US" sz="2800" dirty="0">
                <a:solidFill>
                  <a:schemeClr val="tx1"/>
                </a:solidFill>
              </a:rPr>
              <a:t>programs need to demonstrate ability to solve; complexity defined</a:t>
            </a:r>
          </a:p>
          <a:p>
            <a:pPr>
              <a:spcBef>
                <a:spcPct val="0"/>
              </a:spcBef>
              <a:spcAft>
                <a:spcPts val="900"/>
              </a:spcAft>
            </a:pPr>
            <a:r>
              <a:rPr lang="en-US" sz="2800" b="1" dirty="0">
                <a:solidFill>
                  <a:schemeClr val="tx1"/>
                </a:solidFill>
              </a:rPr>
              <a:t>SO2: Engineering Design: </a:t>
            </a:r>
            <a:r>
              <a:rPr lang="en-US" sz="2800" dirty="0">
                <a:solidFill>
                  <a:schemeClr val="tx1"/>
                </a:solidFill>
              </a:rPr>
              <a:t>list of factors that must be </a:t>
            </a:r>
            <a:r>
              <a:rPr lang="en-US" sz="2800" u="sng" dirty="0">
                <a:solidFill>
                  <a:schemeClr val="tx1"/>
                </a:solidFill>
              </a:rPr>
              <a:t>considered</a:t>
            </a:r>
            <a:r>
              <a:rPr lang="en-US" sz="2800" dirty="0">
                <a:solidFill>
                  <a:schemeClr val="tx1"/>
                </a:solidFill>
              </a:rPr>
              <a:t> – even if all factors do not influence design</a:t>
            </a:r>
          </a:p>
          <a:p>
            <a:pPr>
              <a:spcBef>
                <a:spcPct val="0"/>
              </a:spcBef>
              <a:spcAft>
                <a:spcPts val="900"/>
              </a:spcAft>
            </a:pPr>
            <a:r>
              <a:rPr lang="en-US" sz="2800" b="1" dirty="0">
                <a:solidFill>
                  <a:schemeClr val="tx1"/>
                </a:solidFill>
              </a:rPr>
              <a:t>SO3: Communication: </a:t>
            </a:r>
            <a:r>
              <a:rPr lang="en-US" sz="2800" dirty="0">
                <a:solidFill>
                  <a:schemeClr val="tx1"/>
                </a:solidFill>
              </a:rPr>
              <a:t>each program must determine “range of audiences”</a:t>
            </a:r>
          </a:p>
          <a:p>
            <a:pPr>
              <a:spcBef>
                <a:spcPct val="0"/>
              </a:spcBef>
              <a:spcAft>
                <a:spcPts val="900"/>
              </a:spcAft>
            </a:pPr>
            <a:r>
              <a:rPr lang="en-US" sz="2800" b="1" dirty="0">
                <a:solidFill>
                  <a:schemeClr val="tx1"/>
                </a:solidFill>
              </a:rPr>
              <a:t>SO4: Responsibilities: </a:t>
            </a:r>
            <a:r>
              <a:rPr lang="en-US" sz="2800" dirty="0">
                <a:solidFill>
                  <a:schemeClr val="tx1"/>
                </a:solidFill>
              </a:rPr>
              <a:t>judgments must consider impact in all: global, economic, environmental </a:t>
            </a:r>
            <a:r>
              <a:rPr lang="en-US" sz="2800" u="sng" dirty="0">
                <a:solidFill>
                  <a:schemeClr val="tx1"/>
                </a:solidFill>
              </a:rPr>
              <a:t>and</a:t>
            </a:r>
            <a:r>
              <a:rPr lang="en-US" sz="2800" dirty="0">
                <a:solidFill>
                  <a:schemeClr val="tx1"/>
                </a:solidFill>
              </a:rPr>
              <a:t> societal contexts</a:t>
            </a:r>
            <a:endParaRPr lang="en-US" sz="2800" b="1" dirty="0">
              <a:solidFill>
                <a:schemeClr val="tx1"/>
              </a:solidFill>
            </a:endParaRPr>
          </a:p>
          <a:p>
            <a:pPr>
              <a:spcBef>
                <a:spcPct val="0"/>
              </a:spcBef>
              <a:spcAft>
                <a:spcPts val="900"/>
              </a:spcAft>
            </a:pPr>
            <a:endParaRPr lang="en-US" sz="2800" dirty="0">
              <a:solidFill>
                <a:schemeClr val="tx1"/>
              </a:solidFill>
            </a:endParaRPr>
          </a:p>
        </p:txBody>
      </p:sp>
    </p:spTree>
    <p:extLst>
      <p:ext uri="{BB962C8B-B14F-4D97-AF65-F5344CB8AC3E}">
        <p14:creationId xmlns:p14="http://schemas.microsoft.com/office/powerpoint/2010/main" val="2033459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Special Attention in New Criteria</a:t>
            </a:r>
            <a:br>
              <a:rPr lang="en-US" dirty="0"/>
            </a:br>
            <a:endParaRPr lang="en-US" dirty="0"/>
          </a:p>
        </p:txBody>
      </p:sp>
      <p:sp>
        <p:nvSpPr>
          <p:cNvPr id="4099" name="Rectangle 3"/>
          <p:cNvSpPr>
            <a:spLocks noGrp="1" noChangeArrowheads="1"/>
          </p:cNvSpPr>
          <p:nvPr>
            <p:ph type="body" sz="quarter" idx="11"/>
          </p:nvPr>
        </p:nvSpPr>
        <p:spPr>
          <a:xfrm>
            <a:off x="609600" y="1298448"/>
            <a:ext cx="11112708" cy="4772568"/>
          </a:xfrm>
        </p:spPr>
        <p:txBody>
          <a:bodyPr/>
          <a:lstStyle/>
          <a:p>
            <a:pPr>
              <a:spcBef>
                <a:spcPct val="0"/>
              </a:spcBef>
              <a:spcAft>
                <a:spcPts val="900"/>
              </a:spcAft>
            </a:pPr>
            <a:r>
              <a:rPr lang="en-US" sz="2800" b="1" dirty="0">
                <a:solidFill>
                  <a:schemeClr val="tx1"/>
                </a:solidFill>
              </a:rPr>
              <a:t>SO5: Teams: </a:t>
            </a:r>
            <a:r>
              <a:rPr lang="en-US" sz="2800" dirty="0">
                <a:solidFill>
                  <a:schemeClr val="tx1"/>
                </a:solidFill>
              </a:rPr>
              <a:t>inclusiveness must be defined, and project (task) management demonstrated</a:t>
            </a:r>
          </a:p>
          <a:p>
            <a:pPr>
              <a:spcBef>
                <a:spcPct val="0"/>
              </a:spcBef>
              <a:spcAft>
                <a:spcPts val="900"/>
              </a:spcAft>
            </a:pPr>
            <a:r>
              <a:rPr lang="en-US" sz="2800" b="1" dirty="0">
                <a:solidFill>
                  <a:schemeClr val="tx1"/>
                </a:solidFill>
              </a:rPr>
              <a:t>SO6: Experimentation: </a:t>
            </a:r>
            <a:r>
              <a:rPr lang="en-US" sz="2800" dirty="0">
                <a:solidFill>
                  <a:schemeClr val="tx1"/>
                </a:solidFill>
              </a:rPr>
              <a:t>no requirement to design experiments, but must show use of judgment in drawing conclusions</a:t>
            </a:r>
          </a:p>
          <a:p>
            <a:pPr>
              <a:spcBef>
                <a:spcPct val="0"/>
              </a:spcBef>
              <a:spcAft>
                <a:spcPts val="900"/>
              </a:spcAft>
            </a:pPr>
            <a:r>
              <a:rPr lang="en-US" sz="2800" b="1" dirty="0">
                <a:solidFill>
                  <a:schemeClr val="tx1"/>
                </a:solidFill>
              </a:rPr>
              <a:t>SO7: New Knowledge: </a:t>
            </a:r>
            <a:r>
              <a:rPr lang="en-US" sz="2800" dirty="0">
                <a:solidFill>
                  <a:schemeClr val="tx1"/>
                </a:solidFill>
              </a:rPr>
              <a:t>broad; such as identifying needed information, reviewing literature and information, using appropriate sources, applying information</a:t>
            </a:r>
            <a:endParaRPr lang="en-US" sz="2800" b="1" dirty="0">
              <a:solidFill>
                <a:schemeClr val="tx1"/>
              </a:solidFill>
            </a:endParaRPr>
          </a:p>
        </p:txBody>
      </p:sp>
    </p:spTree>
    <p:extLst>
      <p:ext uri="{BB962C8B-B14F-4D97-AF65-F5344CB8AC3E}">
        <p14:creationId xmlns:p14="http://schemas.microsoft.com/office/powerpoint/2010/main" val="25285012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Level of shortcoming for SOs</a:t>
            </a:r>
            <a:br>
              <a:rPr lang="en-US" dirty="0"/>
            </a:br>
            <a:endParaRPr lang="en-US" dirty="0"/>
          </a:p>
        </p:txBody>
      </p:sp>
      <p:sp>
        <p:nvSpPr>
          <p:cNvPr id="4099" name="Rectangle 3"/>
          <p:cNvSpPr>
            <a:spLocks noGrp="1" noChangeArrowheads="1"/>
          </p:cNvSpPr>
          <p:nvPr>
            <p:ph type="body" sz="quarter" idx="11"/>
          </p:nvPr>
        </p:nvSpPr>
        <p:spPr>
          <a:xfrm>
            <a:off x="609600" y="1298448"/>
            <a:ext cx="11097718" cy="4757578"/>
          </a:xfrm>
        </p:spPr>
        <p:txBody>
          <a:bodyPr/>
          <a:lstStyle/>
          <a:p>
            <a:pPr>
              <a:spcBef>
                <a:spcPct val="0"/>
              </a:spcBef>
              <a:spcAft>
                <a:spcPts val="900"/>
              </a:spcAft>
            </a:pPr>
            <a:r>
              <a:rPr lang="en-US" sz="2800" dirty="0">
                <a:solidFill>
                  <a:schemeClr val="tx1"/>
                </a:solidFill>
              </a:rPr>
              <a:t>Visiting team decision; made while on campus</a:t>
            </a:r>
          </a:p>
          <a:p>
            <a:pPr>
              <a:spcBef>
                <a:spcPct val="0"/>
              </a:spcBef>
              <a:spcAft>
                <a:spcPts val="900"/>
              </a:spcAft>
            </a:pPr>
            <a:r>
              <a:rPr lang="en-US" sz="2800" dirty="0">
                <a:solidFill>
                  <a:schemeClr val="tx1"/>
                </a:solidFill>
              </a:rPr>
              <a:t>Cited under C3 or C4, as appropriate</a:t>
            </a:r>
          </a:p>
          <a:p>
            <a:pPr>
              <a:spcBef>
                <a:spcPct val="0"/>
              </a:spcBef>
              <a:spcAft>
                <a:spcPts val="900"/>
              </a:spcAft>
            </a:pPr>
            <a:r>
              <a:rPr lang="en-US" sz="2800" dirty="0">
                <a:solidFill>
                  <a:schemeClr val="tx1"/>
                </a:solidFill>
              </a:rPr>
              <a:t>Minimum requirements</a:t>
            </a:r>
          </a:p>
          <a:p>
            <a:pPr lvl="1">
              <a:spcBef>
                <a:spcPct val="0"/>
              </a:spcBef>
              <a:spcAft>
                <a:spcPts val="900"/>
              </a:spcAft>
            </a:pPr>
            <a:r>
              <a:rPr lang="en-US" sz="2400" dirty="0">
                <a:solidFill>
                  <a:schemeClr val="tx1"/>
                </a:solidFill>
              </a:rPr>
              <a:t>SOs are (1)-(7), plus any added by the program</a:t>
            </a:r>
          </a:p>
          <a:p>
            <a:pPr lvl="1">
              <a:spcBef>
                <a:spcPct val="0"/>
              </a:spcBef>
              <a:spcAft>
                <a:spcPts val="900"/>
              </a:spcAft>
            </a:pPr>
            <a:r>
              <a:rPr lang="en-US" sz="2400" dirty="0">
                <a:solidFill>
                  <a:schemeClr val="tx1"/>
                </a:solidFill>
              </a:rPr>
              <a:t>Program should have implemented assessment of </a:t>
            </a:r>
            <a:br>
              <a:rPr lang="en-US" sz="2400" dirty="0">
                <a:solidFill>
                  <a:schemeClr val="tx1"/>
                </a:solidFill>
              </a:rPr>
            </a:br>
            <a:r>
              <a:rPr lang="en-US" sz="2400" dirty="0">
                <a:solidFill>
                  <a:schemeClr val="tx1"/>
                </a:solidFill>
              </a:rPr>
              <a:t>(1)-(7) attainment and evaluated assessment data</a:t>
            </a:r>
          </a:p>
          <a:p>
            <a:pPr lvl="1">
              <a:spcBef>
                <a:spcPct val="0"/>
              </a:spcBef>
              <a:spcAft>
                <a:spcPts val="900"/>
              </a:spcAft>
            </a:pPr>
            <a:r>
              <a:rPr lang="en-US" sz="2400" dirty="0">
                <a:solidFill>
                  <a:schemeClr val="tx1"/>
                </a:solidFill>
              </a:rPr>
              <a:t>Program should have recommendations for change, but may not have implemented</a:t>
            </a:r>
          </a:p>
        </p:txBody>
      </p:sp>
    </p:spTree>
    <p:extLst>
      <p:ext uri="{BB962C8B-B14F-4D97-AF65-F5344CB8AC3E}">
        <p14:creationId xmlns:p14="http://schemas.microsoft.com/office/powerpoint/2010/main" val="1432807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Guidance on Safety Issues</a:t>
            </a:r>
          </a:p>
        </p:txBody>
      </p:sp>
    </p:spTree>
    <p:extLst>
      <p:ext uri="{BB962C8B-B14F-4D97-AF65-F5344CB8AC3E}">
        <p14:creationId xmlns:p14="http://schemas.microsoft.com/office/powerpoint/2010/main" val="1844582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APPM Facilities Citation</a:t>
            </a:r>
          </a:p>
        </p:txBody>
      </p:sp>
      <p:sp>
        <p:nvSpPr>
          <p:cNvPr id="4098" name="Rectangle 2"/>
          <p:cNvSpPr>
            <a:spLocks noGrp="1" noChangeArrowheads="1"/>
          </p:cNvSpPr>
          <p:nvPr>
            <p:ph type="body" sz="quarter" idx="11"/>
          </p:nvPr>
        </p:nvSpPr>
        <p:spPr>
          <a:xfrm>
            <a:off x="685800" y="1298448"/>
            <a:ext cx="10668000" cy="4710466"/>
          </a:xfrm>
        </p:spPr>
        <p:txBody>
          <a:bodyPr lIns="92075" tIns="46038" rIns="92075" bIns="46038"/>
          <a:lstStyle/>
          <a:p>
            <a:pPr marL="0" indent="0">
              <a:spcAft>
                <a:spcPts val="1000"/>
              </a:spcAft>
              <a:buNone/>
            </a:pPr>
            <a:r>
              <a:rPr lang="en-US" sz="2800" i="1" dirty="0">
                <a:solidFill>
                  <a:schemeClr val="tx1"/>
                </a:solidFill>
              </a:rPr>
              <a:t>The team will examine…</a:t>
            </a:r>
          </a:p>
          <a:p>
            <a:pPr marL="0" indent="0">
              <a:spcAft>
                <a:spcPts val="1000"/>
              </a:spcAft>
              <a:buNone/>
            </a:pPr>
            <a:r>
              <a:rPr lang="en-US" sz="2800" i="1" dirty="0">
                <a:solidFill>
                  <a:schemeClr val="tx1"/>
                </a:solidFill>
              </a:rPr>
              <a:t>I.E.5.b.(1) Facilities - to assure the instructional and learning environments are adequate and are safe for the intended purposes. Neither ABET nor its representatives offer opinions as to whether, or certify that, the institution’s facilities comply with any or all applicable rules or regulations pertaining to: fire, safety, building, and health codes, or consensus standards and recognized best practices for safety.</a:t>
            </a:r>
            <a:endParaRPr lang="en-US" sz="2800" dirty="0">
              <a:solidFill>
                <a:schemeClr val="tx1"/>
              </a:solidFill>
            </a:endParaRPr>
          </a:p>
        </p:txBody>
      </p:sp>
    </p:spTree>
    <p:extLst>
      <p:ext uri="{BB962C8B-B14F-4D97-AF65-F5344CB8AC3E}">
        <p14:creationId xmlns:p14="http://schemas.microsoft.com/office/powerpoint/2010/main" val="256078414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79F08-8F97-9E4F-A5FA-520350F55B05}"/>
              </a:ext>
            </a:extLst>
          </p:cNvPr>
          <p:cNvSpPr>
            <a:spLocks noGrp="1"/>
          </p:cNvSpPr>
          <p:nvPr>
            <p:ph type="title"/>
          </p:nvPr>
        </p:nvSpPr>
        <p:spPr>
          <a:xfrm>
            <a:off x="685800" y="496388"/>
            <a:ext cx="8409214" cy="836023"/>
          </a:xfrm>
        </p:spPr>
        <p:txBody>
          <a:bodyPr/>
          <a:lstStyle/>
          <a:p>
            <a:r>
              <a:rPr lang="en-US" sz="3600" dirty="0"/>
              <a:t>This policy and procedure applies to:</a:t>
            </a:r>
          </a:p>
        </p:txBody>
      </p:sp>
      <p:sp>
        <p:nvSpPr>
          <p:cNvPr id="3" name="Text Placeholder 2">
            <a:extLst>
              <a:ext uri="{FF2B5EF4-FFF2-40B4-BE49-F238E27FC236}">
                <a16:creationId xmlns:a16="http://schemas.microsoft.com/office/drawing/2014/main" id="{2A17F546-7E0F-FF40-B6BE-60236C12482F}"/>
              </a:ext>
            </a:extLst>
          </p:cNvPr>
          <p:cNvSpPr>
            <a:spLocks noGrp="1"/>
          </p:cNvSpPr>
          <p:nvPr>
            <p:ph type="body" sz="quarter" idx="11"/>
          </p:nvPr>
        </p:nvSpPr>
        <p:spPr/>
        <p:txBody>
          <a:bodyPr/>
          <a:lstStyle/>
          <a:p>
            <a:pPr>
              <a:spcAft>
                <a:spcPts val="1000"/>
              </a:spcAft>
            </a:pPr>
            <a:r>
              <a:rPr lang="en-US" sz="2800" dirty="0">
                <a:solidFill>
                  <a:schemeClr val="tx1"/>
                </a:solidFill>
              </a:rPr>
              <a:t>Instructional and learning environments within the program.</a:t>
            </a:r>
          </a:p>
          <a:p>
            <a:pPr>
              <a:spcAft>
                <a:spcPts val="1000"/>
              </a:spcAft>
            </a:pPr>
            <a:r>
              <a:rPr lang="en-US" sz="2800" dirty="0">
                <a:solidFill>
                  <a:schemeClr val="tx1"/>
                </a:solidFill>
              </a:rPr>
              <a:t>Relevant instructional and learning environments within any supporting unit identified by the team.</a:t>
            </a:r>
          </a:p>
        </p:txBody>
      </p:sp>
    </p:spTree>
    <p:extLst>
      <p:ext uri="{BB962C8B-B14F-4D97-AF65-F5344CB8AC3E}">
        <p14:creationId xmlns:p14="http://schemas.microsoft.com/office/powerpoint/2010/main" val="3919579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1154" y="375545"/>
            <a:ext cx="10972800" cy="795528"/>
          </a:xfrm>
        </p:spPr>
        <p:txBody>
          <a:bodyPr/>
          <a:lstStyle/>
          <a:p>
            <a:r>
              <a:rPr lang="en-US" dirty="0"/>
              <a:t>Contents</a:t>
            </a:r>
          </a:p>
        </p:txBody>
      </p:sp>
      <p:sp>
        <p:nvSpPr>
          <p:cNvPr id="2" name="Text Placeholder 1"/>
          <p:cNvSpPr>
            <a:spLocks noGrp="1"/>
          </p:cNvSpPr>
          <p:nvPr>
            <p:ph type="body" sz="quarter" idx="11"/>
          </p:nvPr>
        </p:nvSpPr>
        <p:spPr>
          <a:xfrm>
            <a:off x="561154" y="1267326"/>
            <a:ext cx="11085413" cy="4780548"/>
          </a:xfrm>
        </p:spPr>
        <p:txBody>
          <a:bodyPr/>
          <a:lstStyle/>
          <a:p>
            <a:r>
              <a:rPr lang="en-US" sz="2400" dirty="0">
                <a:solidFill>
                  <a:schemeClr val="tx1"/>
                </a:solidFill>
              </a:rPr>
              <a:t>Visit overview and team expectations  </a:t>
            </a:r>
          </a:p>
          <a:p>
            <a:r>
              <a:rPr lang="en-US" sz="2400" dirty="0">
                <a:solidFill>
                  <a:schemeClr val="tx1"/>
                </a:solidFill>
              </a:rPr>
              <a:t>What’s new?</a:t>
            </a:r>
          </a:p>
          <a:p>
            <a:pPr lvl="1"/>
            <a:r>
              <a:rPr lang="en-US" sz="2000" dirty="0">
                <a:solidFill>
                  <a:schemeClr val="tx1"/>
                </a:solidFill>
              </a:rPr>
              <a:t>APPM changes regarding materials</a:t>
            </a:r>
          </a:p>
          <a:p>
            <a:pPr lvl="1"/>
            <a:r>
              <a:rPr lang="en-US" sz="2000" dirty="0">
                <a:solidFill>
                  <a:schemeClr val="tx1"/>
                </a:solidFill>
              </a:rPr>
              <a:t>Guidance on safety issues</a:t>
            </a:r>
          </a:p>
          <a:p>
            <a:r>
              <a:rPr lang="en-US" sz="2400" dirty="0">
                <a:solidFill>
                  <a:schemeClr val="tx1"/>
                </a:solidFill>
              </a:rPr>
              <a:t>Visit considerations</a:t>
            </a:r>
          </a:p>
          <a:p>
            <a:r>
              <a:rPr lang="en-US" sz="2400" dirty="0">
                <a:solidFill>
                  <a:schemeClr val="tx1"/>
                </a:solidFill>
              </a:rPr>
              <a:t>Virtual visit guidance</a:t>
            </a:r>
          </a:p>
          <a:p>
            <a:r>
              <a:rPr lang="en-US" sz="2400" dirty="0">
                <a:solidFill>
                  <a:schemeClr val="tx1"/>
                </a:solidFill>
              </a:rPr>
              <a:t>Guidance on specific criteria		       </a:t>
            </a:r>
          </a:p>
          <a:p>
            <a:r>
              <a:rPr lang="en-US" sz="2400" dirty="0">
                <a:solidFill>
                  <a:schemeClr val="tx1"/>
                </a:solidFill>
              </a:rPr>
              <a:t>Shortcoming terminology                    </a:t>
            </a:r>
          </a:p>
          <a:p>
            <a:r>
              <a:rPr lang="en-US" sz="2400" dirty="0">
                <a:solidFill>
                  <a:schemeClr val="tx1"/>
                </a:solidFill>
              </a:rPr>
              <a:t>Statement writing                                 </a:t>
            </a:r>
          </a:p>
          <a:p>
            <a:r>
              <a:rPr lang="en-US" sz="2400" dirty="0">
                <a:solidFill>
                  <a:schemeClr val="tx1"/>
                </a:solidFill>
              </a:rPr>
              <a:t>PEV Expectations</a:t>
            </a:r>
          </a:p>
          <a:p>
            <a:endParaRPr lang="en-US" dirty="0"/>
          </a:p>
        </p:txBody>
      </p:sp>
    </p:spTree>
    <p:extLst>
      <p:ext uri="{BB962C8B-B14F-4D97-AF65-F5344CB8AC3E}">
        <p14:creationId xmlns:p14="http://schemas.microsoft.com/office/powerpoint/2010/main" val="33577448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EAF71-044B-B04D-B5A7-75ED3F87979C}"/>
              </a:ext>
            </a:extLst>
          </p:cNvPr>
          <p:cNvSpPr>
            <a:spLocks noGrp="1"/>
          </p:cNvSpPr>
          <p:nvPr>
            <p:ph type="title"/>
          </p:nvPr>
        </p:nvSpPr>
        <p:spPr/>
        <p:txBody>
          <a:bodyPr/>
          <a:lstStyle/>
          <a:p>
            <a:r>
              <a:rPr lang="en-US" dirty="0"/>
              <a:t>Resolution of safety issues</a:t>
            </a:r>
          </a:p>
        </p:txBody>
      </p:sp>
      <p:sp>
        <p:nvSpPr>
          <p:cNvPr id="3" name="Text Placeholder 2">
            <a:extLst>
              <a:ext uri="{FF2B5EF4-FFF2-40B4-BE49-F238E27FC236}">
                <a16:creationId xmlns:a16="http://schemas.microsoft.com/office/drawing/2014/main" id="{3F8A59B2-44AC-7645-B59F-57DDB07FBF29}"/>
              </a:ext>
            </a:extLst>
          </p:cNvPr>
          <p:cNvSpPr>
            <a:spLocks noGrp="1"/>
          </p:cNvSpPr>
          <p:nvPr>
            <p:ph type="body" sz="quarter" idx="11"/>
          </p:nvPr>
        </p:nvSpPr>
        <p:spPr/>
        <p:txBody>
          <a:bodyPr/>
          <a:lstStyle/>
          <a:p>
            <a:pPr>
              <a:spcAft>
                <a:spcPts val="1000"/>
              </a:spcAft>
            </a:pPr>
            <a:r>
              <a:rPr lang="en-US" sz="2800" dirty="0">
                <a:solidFill>
                  <a:schemeClr val="tx1"/>
                </a:solidFill>
              </a:rPr>
              <a:t>If feasible, any safety issue should be corrected before the evaluation is presented at exit meeting.</a:t>
            </a:r>
          </a:p>
          <a:p>
            <a:pPr>
              <a:spcAft>
                <a:spcPts val="1000"/>
              </a:spcAft>
            </a:pPr>
            <a:r>
              <a:rPr lang="en-US" sz="2800" dirty="0">
                <a:solidFill>
                  <a:schemeClr val="tx1"/>
                </a:solidFill>
              </a:rPr>
              <a:t>Uncorrected safety issue will result in a program shortcoming cited under APPM I.E.5.b.(1).</a:t>
            </a:r>
          </a:p>
          <a:p>
            <a:pPr>
              <a:spcAft>
                <a:spcPts val="1000"/>
              </a:spcAft>
            </a:pPr>
            <a:r>
              <a:rPr lang="en-US" sz="2800" dirty="0">
                <a:solidFill>
                  <a:schemeClr val="tx1"/>
                </a:solidFill>
              </a:rPr>
              <a:t>A shortcoming may be cited even if safety issue was corrected, depending on number and severity of issues.</a:t>
            </a:r>
          </a:p>
        </p:txBody>
      </p:sp>
    </p:spTree>
    <p:extLst>
      <p:ext uri="{BB962C8B-B14F-4D97-AF65-F5344CB8AC3E}">
        <p14:creationId xmlns:p14="http://schemas.microsoft.com/office/powerpoint/2010/main" val="4421508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02D0A-58DD-BD48-AAEB-8DD57FE49429}"/>
              </a:ext>
            </a:extLst>
          </p:cNvPr>
          <p:cNvSpPr>
            <a:spLocks noGrp="1"/>
          </p:cNvSpPr>
          <p:nvPr>
            <p:ph type="title"/>
          </p:nvPr>
        </p:nvSpPr>
        <p:spPr>
          <a:xfrm>
            <a:off x="762000" y="512717"/>
            <a:ext cx="8572500" cy="803366"/>
          </a:xfrm>
        </p:spPr>
        <p:txBody>
          <a:bodyPr/>
          <a:lstStyle/>
          <a:p>
            <a:r>
              <a:rPr lang="en-US" sz="3400" dirty="0"/>
              <a:t>What does “adequate and safe” mean?</a:t>
            </a:r>
          </a:p>
        </p:txBody>
      </p:sp>
      <p:sp>
        <p:nvSpPr>
          <p:cNvPr id="3" name="Text Placeholder 2">
            <a:extLst>
              <a:ext uri="{FF2B5EF4-FFF2-40B4-BE49-F238E27FC236}">
                <a16:creationId xmlns:a16="http://schemas.microsoft.com/office/drawing/2014/main" id="{9193CBC0-7841-A84C-8804-954B8FE70979}"/>
              </a:ext>
            </a:extLst>
          </p:cNvPr>
          <p:cNvSpPr>
            <a:spLocks noGrp="1"/>
          </p:cNvSpPr>
          <p:nvPr>
            <p:ph type="body" sz="quarter" idx="11"/>
          </p:nvPr>
        </p:nvSpPr>
        <p:spPr/>
        <p:txBody>
          <a:bodyPr/>
          <a:lstStyle/>
          <a:p>
            <a:pPr marL="514350" indent="-514350">
              <a:spcAft>
                <a:spcPts val="1000"/>
              </a:spcAft>
              <a:buFont typeface="+mj-lt"/>
              <a:buAutoNum type="arabicPeriod"/>
            </a:pPr>
            <a:r>
              <a:rPr lang="en-US" sz="2800" dirty="0">
                <a:solidFill>
                  <a:schemeClr val="tx1"/>
                </a:solidFill>
              </a:rPr>
              <a:t>Laboratories are clean and free of hazards.</a:t>
            </a:r>
          </a:p>
          <a:p>
            <a:pPr marL="514350" indent="-514350">
              <a:spcAft>
                <a:spcPts val="1000"/>
              </a:spcAft>
              <a:buFont typeface="+mj-lt"/>
              <a:buAutoNum type="arabicPeriod"/>
            </a:pPr>
            <a:r>
              <a:rPr lang="en-US" sz="2800" dirty="0">
                <a:solidFill>
                  <a:schemeClr val="tx1"/>
                </a:solidFill>
              </a:rPr>
              <a:t>There are no obvious safety issues related to the purpose of the instructional and learning environments. Some possible areas to explore </a:t>
            </a:r>
            <a:r>
              <a:rPr lang="en-US" sz="2800" b="1" dirty="0">
                <a:solidFill>
                  <a:schemeClr val="tx1"/>
                </a:solidFill>
              </a:rPr>
              <a:t>may</a:t>
            </a:r>
            <a:r>
              <a:rPr lang="en-US" sz="2800" dirty="0">
                <a:solidFill>
                  <a:schemeClr val="tx1"/>
                </a:solidFill>
              </a:rPr>
              <a:t> include electrical hazards, proper signage, fire extinguishers, fume hoods, eye wash stations, emergency showers, exhaust gas mitigation, labeling and storage of materials, and gas cylinder storage.  </a:t>
            </a:r>
          </a:p>
        </p:txBody>
      </p:sp>
    </p:spTree>
    <p:extLst>
      <p:ext uri="{BB962C8B-B14F-4D97-AF65-F5344CB8AC3E}">
        <p14:creationId xmlns:p14="http://schemas.microsoft.com/office/powerpoint/2010/main" val="18334364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7C24B-E22E-3E41-A63A-8B6713110119}"/>
              </a:ext>
            </a:extLst>
          </p:cNvPr>
          <p:cNvSpPr>
            <a:spLocks noGrp="1"/>
          </p:cNvSpPr>
          <p:nvPr>
            <p:ph type="title"/>
          </p:nvPr>
        </p:nvSpPr>
        <p:spPr/>
        <p:txBody>
          <a:bodyPr/>
          <a:lstStyle/>
          <a:p>
            <a:r>
              <a:rPr lang="en-US" dirty="0"/>
              <a:t>Adequate and safe, </a:t>
            </a:r>
            <a:r>
              <a:rPr lang="en-US" dirty="0" err="1"/>
              <a:t>con’t</a:t>
            </a:r>
            <a:endParaRPr lang="en-US" dirty="0"/>
          </a:p>
        </p:txBody>
      </p:sp>
      <p:sp>
        <p:nvSpPr>
          <p:cNvPr id="3" name="Text Placeholder 2">
            <a:extLst>
              <a:ext uri="{FF2B5EF4-FFF2-40B4-BE49-F238E27FC236}">
                <a16:creationId xmlns:a16="http://schemas.microsoft.com/office/drawing/2014/main" id="{65E0CE2F-0FA3-D544-B60E-302268DF93CB}"/>
              </a:ext>
            </a:extLst>
          </p:cNvPr>
          <p:cNvSpPr>
            <a:spLocks noGrp="1"/>
          </p:cNvSpPr>
          <p:nvPr>
            <p:ph type="body" sz="quarter" idx="11"/>
          </p:nvPr>
        </p:nvSpPr>
        <p:spPr/>
        <p:txBody>
          <a:bodyPr/>
          <a:lstStyle/>
          <a:p>
            <a:pPr marL="514350" indent="-514350">
              <a:spcAft>
                <a:spcPts val="1000"/>
              </a:spcAft>
              <a:buFont typeface="+mj-lt"/>
              <a:buAutoNum type="arabicPeriod" startAt="3"/>
            </a:pPr>
            <a:r>
              <a:rPr lang="en-US" sz="2800" dirty="0">
                <a:solidFill>
                  <a:schemeClr val="tx1"/>
                </a:solidFill>
              </a:rPr>
              <a:t>Students and others in labs wear personal protective equipment.</a:t>
            </a:r>
          </a:p>
          <a:p>
            <a:pPr marL="514350" indent="-514350">
              <a:spcAft>
                <a:spcPts val="1000"/>
              </a:spcAft>
              <a:buFont typeface="+mj-lt"/>
              <a:buAutoNum type="arabicPeriod" startAt="3"/>
            </a:pPr>
            <a:r>
              <a:rPr lang="en-US" sz="2800" dirty="0">
                <a:solidFill>
                  <a:schemeClr val="tx1"/>
                </a:solidFill>
              </a:rPr>
              <a:t>There are laboratory safety policies and procedures and they are enforced.</a:t>
            </a:r>
          </a:p>
          <a:p>
            <a:pPr marL="514350" indent="-514350">
              <a:spcAft>
                <a:spcPts val="1000"/>
              </a:spcAft>
              <a:buFont typeface="+mj-lt"/>
              <a:buAutoNum type="arabicPeriod" startAt="3"/>
            </a:pPr>
            <a:r>
              <a:rPr lang="en-US" sz="2800" dirty="0">
                <a:solidFill>
                  <a:schemeClr val="tx1"/>
                </a:solidFill>
              </a:rPr>
              <a:t>There are routine safety inspections of labs by appropriate personnel. </a:t>
            </a:r>
          </a:p>
          <a:p>
            <a:endParaRPr lang="en-US" dirty="0"/>
          </a:p>
        </p:txBody>
      </p:sp>
    </p:spTree>
    <p:extLst>
      <p:ext uri="{BB962C8B-B14F-4D97-AF65-F5344CB8AC3E}">
        <p14:creationId xmlns:p14="http://schemas.microsoft.com/office/powerpoint/2010/main" val="16323018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F29A2-CB18-CF43-9DDC-37B230F78295}"/>
              </a:ext>
            </a:extLst>
          </p:cNvPr>
          <p:cNvSpPr>
            <a:spLocks noGrp="1"/>
          </p:cNvSpPr>
          <p:nvPr>
            <p:ph type="title"/>
          </p:nvPr>
        </p:nvSpPr>
        <p:spPr/>
        <p:txBody>
          <a:bodyPr/>
          <a:lstStyle/>
          <a:p>
            <a:r>
              <a:rPr lang="en-US" dirty="0"/>
              <a:t>Additional guidance</a:t>
            </a:r>
          </a:p>
        </p:txBody>
      </p:sp>
      <p:sp>
        <p:nvSpPr>
          <p:cNvPr id="3" name="Text Placeholder 2">
            <a:extLst>
              <a:ext uri="{FF2B5EF4-FFF2-40B4-BE49-F238E27FC236}">
                <a16:creationId xmlns:a16="http://schemas.microsoft.com/office/drawing/2014/main" id="{5C78E20F-DF2F-6D45-B9A5-8CF2A5E6AA9E}"/>
              </a:ext>
            </a:extLst>
          </p:cNvPr>
          <p:cNvSpPr>
            <a:spLocks noGrp="1"/>
          </p:cNvSpPr>
          <p:nvPr>
            <p:ph type="body" sz="quarter" idx="11"/>
          </p:nvPr>
        </p:nvSpPr>
        <p:spPr/>
        <p:txBody>
          <a:bodyPr/>
          <a:lstStyle/>
          <a:p>
            <a:pPr>
              <a:spcAft>
                <a:spcPts val="1000"/>
              </a:spcAft>
            </a:pPr>
            <a:r>
              <a:rPr lang="en-US" sz="2800" dirty="0">
                <a:solidFill>
                  <a:schemeClr val="tx1"/>
                </a:solidFill>
              </a:rPr>
              <a:t>TC should request to meet with safety officer if the institution has one.</a:t>
            </a:r>
          </a:p>
          <a:p>
            <a:pPr>
              <a:spcAft>
                <a:spcPts val="1000"/>
              </a:spcAft>
            </a:pPr>
            <a:r>
              <a:rPr lang="en-US" sz="2800" dirty="0">
                <a:solidFill>
                  <a:schemeClr val="tx1"/>
                </a:solidFill>
              </a:rPr>
              <a:t>E610 Interview Guide for PEVs provides sample questions to ask faculty, staff, and students.</a:t>
            </a:r>
          </a:p>
        </p:txBody>
      </p:sp>
    </p:spTree>
    <p:extLst>
      <p:ext uri="{BB962C8B-B14F-4D97-AF65-F5344CB8AC3E}">
        <p14:creationId xmlns:p14="http://schemas.microsoft.com/office/powerpoint/2010/main" val="18382176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Guidance on Specific Criteria</a:t>
            </a:r>
          </a:p>
        </p:txBody>
      </p:sp>
    </p:spTree>
    <p:extLst>
      <p:ext uri="{BB962C8B-B14F-4D97-AF65-F5344CB8AC3E}">
        <p14:creationId xmlns:p14="http://schemas.microsoft.com/office/powerpoint/2010/main" val="1420768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Criterion 2: Program Educational Objectives (PEOs)</a:t>
            </a:r>
            <a:br>
              <a:rPr lang="en-US" dirty="0"/>
            </a:br>
            <a:endParaRPr lang="en-US" dirty="0"/>
          </a:p>
        </p:txBody>
      </p:sp>
      <p:sp>
        <p:nvSpPr>
          <p:cNvPr id="2" name="Text Placeholder 1"/>
          <p:cNvSpPr>
            <a:spLocks noGrp="1"/>
          </p:cNvSpPr>
          <p:nvPr>
            <p:ph type="body" sz="quarter" idx="10"/>
          </p:nvPr>
        </p:nvSpPr>
        <p:spPr/>
        <p:txBody>
          <a:bodyPr/>
          <a:lstStyle/>
          <a:p>
            <a:pPr>
              <a:lnSpc>
                <a:spcPct val="95000"/>
              </a:lnSpc>
              <a:spcBef>
                <a:spcPct val="0"/>
              </a:spcBef>
              <a:spcAft>
                <a:spcPts val="1200"/>
              </a:spcAft>
            </a:pPr>
            <a:r>
              <a:rPr lang="en-US" sz="2800" dirty="0">
                <a:solidFill>
                  <a:schemeClr val="tx1"/>
                </a:solidFill>
              </a:rPr>
              <a:t>Definition</a:t>
            </a:r>
            <a:r>
              <a:rPr lang="en-US" sz="2900" dirty="0">
                <a:solidFill>
                  <a:schemeClr val="tx1"/>
                </a:solidFill>
              </a:rPr>
              <a:t>: </a:t>
            </a:r>
          </a:p>
          <a:p>
            <a:pPr lvl="1">
              <a:spcBef>
                <a:spcPct val="0"/>
              </a:spcBef>
              <a:spcAft>
                <a:spcPts val="1200"/>
              </a:spcAft>
            </a:pPr>
            <a:r>
              <a:rPr lang="en-US" sz="2400" dirty="0">
                <a:solidFill>
                  <a:schemeClr val="tx1"/>
                </a:solidFill>
              </a:rPr>
              <a:t>PEOs “are broad statements that describe what graduates are expected to attain within a few years after graduation.” </a:t>
            </a:r>
          </a:p>
          <a:p>
            <a:pPr>
              <a:spcBef>
                <a:spcPct val="0"/>
              </a:spcBef>
              <a:spcAft>
                <a:spcPts val="1200"/>
              </a:spcAft>
            </a:pPr>
            <a:r>
              <a:rPr lang="en-US" sz="2800" dirty="0">
                <a:solidFill>
                  <a:schemeClr val="tx1"/>
                </a:solidFill>
              </a:rPr>
              <a:t>Requirements</a:t>
            </a:r>
            <a:r>
              <a:rPr lang="en-US" sz="3300" dirty="0">
                <a:solidFill>
                  <a:schemeClr val="tx1"/>
                </a:solidFill>
              </a:rPr>
              <a:t>:</a:t>
            </a:r>
          </a:p>
          <a:p>
            <a:pPr lvl="1">
              <a:spcBef>
                <a:spcPct val="0"/>
              </a:spcBef>
              <a:spcAft>
                <a:spcPts val="1200"/>
              </a:spcAft>
            </a:pPr>
            <a:r>
              <a:rPr lang="en-US" sz="2400" dirty="0">
                <a:solidFill>
                  <a:schemeClr val="tx1"/>
                </a:solidFill>
              </a:rPr>
              <a:t>Published PEOs, consistent with mission of institution, needs of constituencies, and these criteria </a:t>
            </a:r>
          </a:p>
          <a:p>
            <a:pPr lvl="1">
              <a:lnSpc>
                <a:spcPct val="95000"/>
              </a:lnSpc>
              <a:spcBef>
                <a:spcPct val="0"/>
              </a:spcBef>
              <a:spcAft>
                <a:spcPts val="1200"/>
              </a:spcAft>
            </a:pPr>
            <a:r>
              <a:rPr lang="en-US" sz="2400" dirty="0">
                <a:solidFill>
                  <a:schemeClr val="tx1"/>
                </a:solidFill>
              </a:rPr>
              <a:t>A documented, systematically utilized, effective process, involving program constituencies, for periodic review and revision of PEOs that ensures they remain consistent with institutional mission, constituency needs, and these criteria</a:t>
            </a:r>
          </a:p>
          <a:p>
            <a:endParaRPr lang="en-US" dirty="0"/>
          </a:p>
        </p:txBody>
      </p:sp>
    </p:spTree>
    <p:extLst>
      <p:ext uri="{BB962C8B-B14F-4D97-AF65-F5344CB8AC3E}">
        <p14:creationId xmlns:p14="http://schemas.microsoft.com/office/powerpoint/2010/main" val="14835567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Program Educational Objectives: Issues</a:t>
            </a:r>
            <a:br>
              <a:rPr lang="en-US" dirty="0"/>
            </a:br>
            <a:endParaRPr lang="en-US" dirty="0"/>
          </a:p>
        </p:txBody>
      </p:sp>
      <p:sp>
        <p:nvSpPr>
          <p:cNvPr id="2" name="Text Placeholder 1"/>
          <p:cNvSpPr>
            <a:spLocks noGrp="1"/>
          </p:cNvSpPr>
          <p:nvPr>
            <p:ph type="body" sz="quarter" idx="11"/>
          </p:nvPr>
        </p:nvSpPr>
        <p:spPr/>
        <p:txBody>
          <a:bodyPr/>
          <a:lstStyle/>
          <a:p>
            <a:pPr marL="419100" indent="-382588">
              <a:spcBef>
                <a:spcPct val="0"/>
              </a:spcBef>
              <a:spcAft>
                <a:spcPts val="1200"/>
              </a:spcAft>
            </a:pPr>
            <a:r>
              <a:rPr lang="en-US" sz="2400" dirty="0">
                <a:solidFill>
                  <a:schemeClr val="tx1"/>
                </a:solidFill>
              </a:rPr>
              <a:t>If the published PEOs do not satisfy the definition of broad statements that describe what the graduates are expected to attain within a few years after graduation, </a:t>
            </a:r>
            <a:r>
              <a:rPr lang="en-US" sz="2400" b="1" u="sng" dirty="0">
                <a:solidFill>
                  <a:schemeClr val="tx1"/>
                </a:solidFill>
              </a:rPr>
              <a:t>then the program has a Criterion 2 shortcoming. </a:t>
            </a:r>
          </a:p>
          <a:p>
            <a:pPr marL="419100" indent="-382588">
              <a:spcBef>
                <a:spcPct val="0"/>
              </a:spcBef>
              <a:spcAft>
                <a:spcPts val="1200"/>
              </a:spcAft>
            </a:pPr>
            <a:r>
              <a:rPr lang="en-US" sz="2400" dirty="0">
                <a:solidFill>
                  <a:schemeClr val="tx1"/>
                </a:solidFill>
              </a:rPr>
              <a:t>If the program fails to convince the team that the PEOs are consistent with constituency needs, </a:t>
            </a:r>
            <a:r>
              <a:rPr lang="en-US" sz="2400" b="1" u="sng" dirty="0">
                <a:solidFill>
                  <a:schemeClr val="tx1"/>
                </a:solidFill>
              </a:rPr>
              <a:t>then the program has a Criterion 2 shortcoming.</a:t>
            </a:r>
          </a:p>
          <a:p>
            <a:pPr marL="419100" indent="-382588">
              <a:spcBef>
                <a:spcPct val="0"/>
              </a:spcBef>
              <a:spcAft>
                <a:spcPts val="1200"/>
              </a:spcAft>
            </a:pPr>
            <a:r>
              <a:rPr lang="en-US" sz="2400" dirty="0">
                <a:solidFill>
                  <a:schemeClr val="tx1"/>
                </a:solidFill>
              </a:rPr>
              <a:t>If the program does not have a documented, systematic and effective process, involving program constituencies, for the periodic review and revision of PEOs, </a:t>
            </a:r>
            <a:r>
              <a:rPr lang="en-US" sz="2400" b="1" u="sng" dirty="0">
                <a:solidFill>
                  <a:schemeClr val="tx1"/>
                </a:solidFill>
              </a:rPr>
              <a:t>then the program has a Criterion 2 shortcoming.</a:t>
            </a:r>
          </a:p>
          <a:p>
            <a:endParaRPr lang="en-US" dirty="0"/>
          </a:p>
        </p:txBody>
      </p:sp>
    </p:spTree>
    <p:extLst>
      <p:ext uri="{BB962C8B-B14F-4D97-AF65-F5344CB8AC3E}">
        <p14:creationId xmlns:p14="http://schemas.microsoft.com/office/powerpoint/2010/main" val="24074940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Criterion 3: Student Outcomes (SOs):</a:t>
            </a:r>
            <a:br>
              <a:rPr lang="en-US" dirty="0"/>
            </a:br>
            <a:r>
              <a:rPr lang="en-US" dirty="0"/>
              <a:t>        Definition &amp; Requirements</a:t>
            </a:r>
            <a:br>
              <a:rPr lang="en-US" dirty="0"/>
            </a:br>
            <a:endParaRPr lang="en-US" dirty="0"/>
          </a:p>
        </p:txBody>
      </p:sp>
      <p:sp>
        <p:nvSpPr>
          <p:cNvPr id="2" name="Text Placeholder 1"/>
          <p:cNvSpPr>
            <a:spLocks noGrp="1"/>
          </p:cNvSpPr>
          <p:nvPr>
            <p:ph type="body" sz="quarter" idx="10"/>
          </p:nvPr>
        </p:nvSpPr>
        <p:spPr/>
        <p:txBody>
          <a:bodyPr/>
          <a:lstStyle/>
          <a:p>
            <a:r>
              <a:rPr lang="en-US" dirty="0">
                <a:solidFill>
                  <a:schemeClr val="tx1"/>
                </a:solidFill>
              </a:rPr>
              <a:t>Definition:</a:t>
            </a:r>
          </a:p>
          <a:p>
            <a:pPr lvl="1"/>
            <a:r>
              <a:rPr lang="en-US" dirty="0">
                <a:solidFill>
                  <a:schemeClr val="tx1"/>
                </a:solidFill>
              </a:rPr>
              <a:t>Student outcomes describe what students are expected to know and be able to do by the time of graduation (skills, knowledge, and behaviors)</a:t>
            </a:r>
          </a:p>
          <a:p>
            <a:r>
              <a:rPr lang="en-US" dirty="0">
                <a:solidFill>
                  <a:schemeClr val="tx1"/>
                </a:solidFill>
              </a:rPr>
              <a:t>Requirements:</a:t>
            </a:r>
          </a:p>
          <a:p>
            <a:pPr marL="722313" lvl="1" indent="-273050">
              <a:lnSpc>
                <a:spcPct val="90000"/>
              </a:lnSpc>
              <a:spcAft>
                <a:spcPts val="1200"/>
              </a:spcAft>
            </a:pPr>
            <a:r>
              <a:rPr lang="en-US" dirty="0">
                <a:solidFill>
                  <a:schemeClr val="tx1"/>
                </a:solidFill>
              </a:rPr>
              <a:t>Student outcomes are (1) though (7) plus any additional outcomes articulated by the program. </a:t>
            </a:r>
          </a:p>
          <a:p>
            <a:pPr marL="722313" lvl="1" indent="-273050">
              <a:lnSpc>
                <a:spcPct val="90000"/>
              </a:lnSpc>
              <a:spcAft>
                <a:spcPts val="1200"/>
              </a:spcAft>
            </a:pPr>
            <a:r>
              <a:rPr lang="en-US" dirty="0">
                <a:solidFill>
                  <a:schemeClr val="tx1"/>
                </a:solidFill>
              </a:rPr>
              <a:t>The program must have documented student outcomes that prepare the graduates to attain the PEOs</a:t>
            </a:r>
          </a:p>
          <a:p>
            <a:pPr lvl="1"/>
            <a:endParaRPr lang="en-US" dirty="0"/>
          </a:p>
        </p:txBody>
      </p:sp>
    </p:spTree>
    <p:extLst>
      <p:ext uri="{BB962C8B-B14F-4D97-AF65-F5344CB8AC3E}">
        <p14:creationId xmlns:p14="http://schemas.microsoft.com/office/powerpoint/2010/main" val="4006024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Criterion 4:  Continuous Improvement</a:t>
            </a:r>
            <a:br>
              <a:rPr lang="en-US" dirty="0"/>
            </a:br>
            <a:endParaRPr lang="en-US" dirty="0"/>
          </a:p>
        </p:txBody>
      </p:sp>
      <p:sp>
        <p:nvSpPr>
          <p:cNvPr id="2" name="Text Placeholder 1"/>
          <p:cNvSpPr>
            <a:spLocks noGrp="1"/>
          </p:cNvSpPr>
          <p:nvPr>
            <p:ph type="body" sz="quarter" idx="11"/>
          </p:nvPr>
        </p:nvSpPr>
        <p:spPr/>
        <p:txBody>
          <a:bodyPr/>
          <a:lstStyle/>
          <a:p>
            <a:pPr marL="419100" indent="-382588">
              <a:spcBef>
                <a:spcPct val="0"/>
              </a:spcBef>
              <a:spcAft>
                <a:spcPts val="1200"/>
              </a:spcAft>
            </a:pPr>
            <a:r>
              <a:rPr lang="en-US" sz="2800" dirty="0">
                <a:solidFill>
                  <a:schemeClr val="tx1"/>
                </a:solidFill>
              </a:rPr>
              <a:t>The program must regularly use appropriate, documented processes for assessing and evaluating the extent to which the SOs are being attained.  </a:t>
            </a:r>
          </a:p>
          <a:p>
            <a:pPr marL="419100" indent="-382588">
              <a:spcBef>
                <a:spcPct val="0"/>
              </a:spcBef>
              <a:spcAft>
                <a:spcPts val="1200"/>
              </a:spcAft>
            </a:pPr>
            <a:r>
              <a:rPr lang="en-US" sz="2800" dirty="0">
                <a:solidFill>
                  <a:schemeClr val="tx1"/>
                </a:solidFill>
              </a:rPr>
              <a:t>The results of these evaluations must be systematically utilized as input for continuous improvement of the program.</a:t>
            </a:r>
          </a:p>
          <a:p>
            <a:pPr marL="419100" indent="-382588">
              <a:spcBef>
                <a:spcPct val="0"/>
              </a:spcBef>
              <a:spcAft>
                <a:spcPts val="1200"/>
              </a:spcAft>
            </a:pPr>
            <a:r>
              <a:rPr lang="en-US" sz="2800" dirty="0">
                <a:solidFill>
                  <a:schemeClr val="tx1"/>
                </a:solidFill>
              </a:rPr>
              <a:t>Other available information may also be used to assist in continuous improvement.</a:t>
            </a:r>
          </a:p>
          <a:p>
            <a:endParaRPr lang="en-US" dirty="0"/>
          </a:p>
        </p:txBody>
      </p:sp>
    </p:spTree>
    <p:extLst>
      <p:ext uri="{BB962C8B-B14F-4D97-AF65-F5344CB8AC3E}">
        <p14:creationId xmlns:p14="http://schemas.microsoft.com/office/powerpoint/2010/main" val="35378597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Criterion 4:  Questions to Ask</a:t>
            </a:r>
            <a:br>
              <a:rPr lang="en-US" dirty="0"/>
            </a:br>
            <a:endParaRPr lang="en-US" dirty="0"/>
          </a:p>
        </p:txBody>
      </p:sp>
      <p:sp>
        <p:nvSpPr>
          <p:cNvPr id="2" name="Text Placeholder 1"/>
          <p:cNvSpPr>
            <a:spLocks noGrp="1"/>
          </p:cNvSpPr>
          <p:nvPr>
            <p:ph type="body" sz="quarter" idx="11"/>
          </p:nvPr>
        </p:nvSpPr>
        <p:spPr/>
        <p:txBody>
          <a:bodyPr/>
          <a:lstStyle/>
          <a:p>
            <a:pPr marL="419100" indent="-382588">
              <a:spcBef>
                <a:spcPct val="0"/>
              </a:spcBef>
              <a:spcAft>
                <a:spcPts val="1200"/>
              </a:spcAft>
            </a:pPr>
            <a:r>
              <a:rPr lang="en-US" dirty="0">
                <a:solidFill>
                  <a:schemeClr val="tx1"/>
                </a:solidFill>
              </a:rPr>
              <a:t>Are all SOs being regularly assessed and evaluated?</a:t>
            </a:r>
          </a:p>
          <a:p>
            <a:pPr marL="819150" lvl="1" indent="-382588">
              <a:spcBef>
                <a:spcPct val="0"/>
              </a:spcBef>
              <a:spcAft>
                <a:spcPts val="1200"/>
              </a:spcAft>
            </a:pPr>
            <a:r>
              <a:rPr lang="en-US" dirty="0">
                <a:solidFill>
                  <a:schemeClr val="tx1"/>
                </a:solidFill>
              </a:rPr>
              <a:t>(1) though (7) + any others defined by the program</a:t>
            </a:r>
          </a:p>
          <a:p>
            <a:pPr marL="419100" indent="-382588">
              <a:spcBef>
                <a:spcPct val="0"/>
              </a:spcBef>
              <a:spcAft>
                <a:spcPts val="1200"/>
              </a:spcAft>
            </a:pPr>
            <a:r>
              <a:rPr lang="en-US" dirty="0">
                <a:solidFill>
                  <a:schemeClr val="tx1"/>
                </a:solidFill>
              </a:rPr>
              <a:t>Do the assessment tools and evaluation processes determine the extent to which the SOs are being attained? </a:t>
            </a:r>
          </a:p>
          <a:p>
            <a:pPr marL="419100" indent="-382588">
              <a:spcBef>
                <a:spcPct val="0"/>
              </a:spcBef>
              <a:spcAft>
                <a:spcPts val="1200"/>
              </a:spcAft>
            </a:pPr>
            <a:r>
              <a:rPr lang="en-US" dirty="0">
                <a:solidFill>
                  <a:schemeClr val="tx1"/>
                </a:solidFill>
              </a:rPr>
              <a:t>Are the results systematically utilized as input for continuous improvement of the program?</a:t>
            </a:r>
          </a:p>
          <a:p>
            <a:endParaRPr lang="en-US" dirty="0"/>
          </a:p>
        </p:txBody>
      </p:sp>
    </p:spTree>
    <p:extLst>
      <p:ext uri="{BB962C8B-B14F-4D97-AF65-F5344CB8AC3E}">
        <p14:creationId xmlns:p14="http://schemas.microsoft.com/office/powerpoint/2010/main" val="4055500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Visit Overview and Team Expectations</a:t>
            </a:r>
          </a:p>
        </p:txBody>
      </p:sp>
    </p:spTree>
    <p:extLst>
      <p:ext uri="{BB962C8B-B14F-4D97-AF65-F5344CB8AC3E}">
        <p14:creationId xmlns:p14="http://schemas.microsoft.com/office/powerpoint/2010/main" val="30448761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Criterion 4 Issues</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90000"/>
              </a:lnSpc>
              <a:spcBef>
                <a:spcPct val="0"/>
              </a:spcBef>
              <a:spcAft>
                <a:spcPts val="1200"/>
              </a:spcAft>
            </a:pPr>
            <a:r>
              <a:rPr lang="en-US" sz="2800" dirty="0">
                <a:solidFill>
                  <a:schemeClr val="tx1"/>
                </a:solidFill>
              </a:rPr>
              <a:t>The program has been making changes, but none are related to assessment of SOs.</a:t>
            </a:r>
          </a:p>
          <a:p>
            <a:pPr lvl="1"/>
            <a:r>
              <a:rPr lang="en-US" sz="2400" dirty="0">
                <a:solidFill>
                  <a:schemeClr val="tx1"/>
                </a:solidFill>
              </a:rPr>
              <a:t>If evidence shows these results are NOT being used as input to the improvement process, then the program has a Criterion 4 shortcoming.</a:t>
            </a:r>
          </a:p>
          <a:p>
            <a:pPr lvl="1"/>
            <a:endParaRPr lang="en-US" sz="2400" dirty="0">
              <a:solidFill>
                <a:schemeClr val="tx1"/>
              </a:solidFill>
            </a:endParaRPr>
          </a:p>
          <a:p>
            <a:pPr marL="419100" indent="-382588">
              <a:lnSpc>
                <a:spcPct val="90000"/>
              </a:lnSpc>
              <a:spcBef>
                <a:spcPct val="0"/>
              </a:spcBef>
              <a:spcAft>
                <a:spcPts val="1200"/>
              </a:spcAft>
            </a:pPr>
            <a:r>
              <a:rPr lang="en-US" sz="2800" dirty="0">
                <a:solidFill>
                  <a:schemeClr val="tx1"/>
                </a:solidFill>
              </a:rPr>
              <a:t>A program has rewritten the SOs and is assessing them, but their list does not include all aspects of the Criterion 3 outcomes.</a:t>
            </a:r>
          </a:p>
          <a:p>
            <a:pPr marL="722313" lvl="1" indent="-273050">
              <a:lnSpc>
                <a:spcPct val="90000"/>
              </a:lnSpc>
              <a:spcBef>
                <a:spcPct val="0"/>
              </a:spcBef>
              <a:spcAft>
                <a:spcPts val="1200"/>
              </a:spcAft>
            </a:pPr>
            <a:r>
              <a:rPr lang="en-US" sz="2400" dirty="0">
                <a:solidFill>
                  <a:schemeClr val="tx1"/>
                </a:solidFill>
              </a:rPr>
              <a:t>If a part of a Criterion 3 (1-7) SO is not assessed, then the program has a Criterion 4 shortcoming.</a:t>
            </a:r>
          </a:p>
          <a:p>
            <a:endParaRPr lang="en-US" dirty="0"/>
          </a:p>
        </p:txBody>
      </p:sp>
    </p:spTree>
    <p:extLst>
      <p:ext uri="{BB962C8B-B14F-4D97-AF65-F5344CB8AC3E}">
        <p14:creationId xmlns:p14="http://schemas.microsoft.com/office/powerpoint/2010/main" val="41204899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Criterion 4 Assessment Data:  FAQs</a:t>
            </a:r>
            <a:br>
              <a:rPr lang="en-US" dirty="0"/>
            </a:br>
            <a:endParaRPr lang="en-US" dirty="0"/>
          </a:p>
        </p:txBody>
      </p:sp>
      <p:sp>
        <p:nvSpPr>
          <p:cNvPr id="2" name="Text Placeholder 1"/>
          <p:cNvSpPr>
            <a:spLocks noGrp="1"/>
          </p:cNvSpPr>
          <p:nvPr>
            <p:ph type="body" sz="quarter" idx="11"/>
          </p:nvPr>
        </p:nvSpPr>
        <p:spPr>
          <a:xfrm>
            <a:off x="609600" y="1455821"/>
            <a:ext cx="11309684" cy="4447674"/>
          </a:xfrm>
        </p:spPr>
        <p:txBody>
          <a:bodyPr/>
          <a:lstStyle/>
          <a:p>
            <a:pPr marL="287338" lvl="1" indent="-273050">
              <a:spcBef>
                <a:spcPct val="0"/>
              </a:spcBef>
              <a:spcAft>
                <a:spcPts val="1200"/>
              </a:spcAft>
            </a:pPr>
            <a:r>
              <a:rPr lang="en-US" dirty="0">
                <a:solidFill>
                  <a:schemeClr val="tx1"/>
                </a:solidFill>
              </a:rPr>
              <a:t>Do all assessment data have to be objective/direct? (NO!)</a:t>
            </a:r>
          </a:p>
          <a:p>
            <a:pPr marL="287338" lvl="1" indent="-273050">
              <a:spcBef>
                <a:spcPct val="0"/>
              </a:spcBef>
              <a:spcAft>
                <a:spcPts val="1200"/>
              </a:spcAft>
            </a:pPr>
            <a:r>
              <a:rPr lang="en-US" dirty="0">
                <a:solidFill>
                  <a:schemeClr val="tx1"/>
                </a:solidFill>
              </a:rPr>
              <a:t>Can assessment data be subjective? (Some of it may be subjective.  However, the evaluation should </a:t>
            </a:r>
            <a:r>
              <a:rPr lang="en-US" i="1" dirty="0">
                <a:solidFill>
                  <a:schemeClr val="tx1"/>
                </a:solidFill>
              </a:rPr>
              <a:t>not</a:t>
            </a:r>
            <a:r>
              <a:rPr lang="en-US" dirty="0">
                <a:solidFill>
                  <a:schemeClr val="tx1"/>
                </a:solidFill>
              </a:rPr>
              <a:t> be based </a:t>
            </a:r>
            <a:r>
              <a:rPr lang="en-US" i="1" dirty="0">
                <a:solidFill>
                  <a:schemeClr val="tx1"/>
                </a:solidFill>
              </a:rPr>
              <a:t>only</a:t>
            </a:r>
            <a:r>
              <a:rPr lang="en-US" dirty="0">
                <a:solidFill>
                  <a:schemeClr val="tx1"/>
                </a:solidFill>
              </a:rPr>
              <a:t> on subjective assessment.)</a:t>
            </a:r>
          </a:p>
          <a:p>
            <a:pPr marL="287338" lvl="1" indent="-273050">
              <a:spcBef>
                <a:spcPct val="0"/>
              </a:spcBef>
              <a:spcAft>
                <a:spcPts val="1200"/>
              </a:spcAft>
            </a:pPr>
            <a:r>
              <a:rPr lang="en-US" dirty="0">
                <a:solidFill>
                  <a:schemeClr val="tx1"/>
                </a:solidFill>
              </a:rPr>
              <a:t>Is the observation or conclusion of a course instructor adequate? (It depends on his or her basis for the observation or conclusion.)</a:t>
            </a:r>
          </a:p>
          <a:p>
            <a:pPr marL="287338" lvl="1" indent="-273050">
              <a:spcBef>
                <a:spcPct val="0"/>
              </a:spcBef>
              <a:spcAft>
                <a:spcPts val="1200"/>
              </a:spcAft>
            </a:pPr>
            <a:r>
              <a:rPr lang="en-US" dirty="0">
                <a:solidFill>
                  <a:schemeClr val="tx1"/>
                </a:solidFill>
              </a:rPr>
              <a:t>Does evidence for each outcome have to be in the form of work the student has produced? (No, but the team needs to be convinced that the extent to which student outcomes are attained </a:t>
            </a:r>
            <a:r>
              <a:rPr lang="en-US" i="1" dirty="0">
                <a:solidFill>
                  <a:schemeClr val="tx1"/>
                </a:solidFill>
              </a:rPr>
              <a:t>has</a:t>
            </a:r>
            <a:r>
              <a:rPr lang="en-US" dirty="0">
                <a:solidFill>
                  <a:schemeClr val="tx1"/>
                </a:solidFill>
              </a:rPr>
              <a:t> been determined.)</a:t>
            </a:r>
          </a:p>
          <a:p>
            <a:endParaRPr lang="en-US" dirty="0"/>
          </a:p>
        </p:txBody>
      </p:sp>
    </p:spTree>
    <p:extLst>
      <p:ext uri="{BB962C8B-B14F-4D97-AF65-F5344CB8AC3E}">
        <p14:creationId xmlns:p14="http://schemas.microsoft.com/office/powerpoint/2010/main" val="11171185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ACCREDITATION POLICY AND PROCEDURE MANUAL (</a:t>
            </a:r>
            <a:r>
              <a:rPr lang="en-US" dirty="0" err="1"/>
              <a:t>APPM</a:t>
            </a:r>
            <a:r>
              <a:rPr lang="en-US" dirty="0"/>
              <a:t>)</a:t>
            </a:r>
            <a:br>
              <a:rPr lang="en-US" dirty="0"/>
            </a:br>
            <a:endParaRPr lang="en-US" dirty="0"/>
          </a:p>
        </p:txBody>
      </p:sp>
      <p:sp>
        <p:nvSpPr>
          <p:cNvPr id="2" name="Text Placeholder 1"/>
          <p:cNvSpPr>
            <a:spLocks noGrp="1"/>
          </p:cNvSpPr>
          <p:nvPr>
            <p:ph type="body" sz="quarter" idx="11"/>
          </p:nvPr>
        </p:nvSpPr>
        <p:spPr>
          <a:xfrm>
            <a:off x="609600" y="1892460"/>
            <a:ext cx="10972800" cy="4051139"/>
          </a:xfrm>
        </p:spPr>
        <p:txBody>
          <a:bodyPr/>
          <a:lstStyle/>
          <a:p>
            <a:r>
              <a:rPr lang="en-US" dirty="0">
                <a:solidFill>
                  <a:schemeClr val="tx1"/>
                </a:solidFill>
              </a:rPr>
              <a:t>Note the following sections of APPM:</a:t>
            </a:r>
          </a:p>
          <a:p>
            <a:pPr lvl="1"/>
            <a:r>
              <a:rPr lang="en-US" dirty="0">
                <a:solidFill>
                  <a:schemeClr val="tx1"/>
                </a:solidFill>
              </a:rPr>
              <a:t>I.A.1. Public Release of Information by the Institution/Program</a:t>
            </a:r>
          </a:p>
          <a:p>
            <a:pPr lvl="1"/>
            <a:r>
              <a:rPr lang="en-US" dirty="0">
                <a:solidFill>
                  <a:schemeClr val="tx1"/>
                </a:solidFill>
              </a:rPr>
              <a:t>I.C.5.a. For initial accreditation review, program must have at least one graduate in the past year</a:t>
            </a:r>
          </a:p>
          <a:p>
            <a:pPr lvl="1"/>
            <a:r>
              <a:rPr lang="en-US" dirty="0">
                <a:solidFill>
                  <a:schemeClr val="tx1"/>
                </a:solidFill>
              </a:rPr>
              <a:t>I.C.4.a. The program name must be descriptive of the content of the program.</a:t>
            </a:r>
          </a:p>
          <a:p>
            <a:pPr lvl="1"/>
            <a:r>
              <a:rPr lang="en-US" dirty="0">
                <a:solidFill>
                  <a:schemeClr val="tx1"/>
                </a:solidFill>
              </a:rPr>
              <a:t>I.E.5.b.(1) Facilities (safety) More details provided in earlier slide.</a:t>
            </a:r>
          </a:p>
        </p:txBody>
      </p:sp>
    </p:spTree>
    <p:extLst>
      <p:ext uri="{BB962C8B-B14F-4D97-AF65-F5344CB8AC3E}">
        <p14:creationId xmlns:p14="http://schemas.microsoft.com/office/powerpoint/2010/main" val="24167620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Shortcoming Terminology</a:t>
            </a:r>
          </a:p>
        </p:txBody>
      </p:sp>
    </p:spTree>
    <p:extLst>
      <p:ext uri="{BB962C8B-B14F-4D97-AF65-F5344CB8AC3E}">
        <p14:creationId xmlns:p14="http://schemas.microsoft.com/office/powerpoint/2010/main" val="11432371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Shortcoming Terminology</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90000"/>
              </a:lnSpc>
              <a:spcBef>
                <a:spcPct val="0"/>
              </a:spcBef>
              <a:spcAft>
                <a:spcPts val="1200"/>
              </a:spcAft>
            </a:pPr>
            <a:r>
              <a:rPr lang="en-US" sz="2800" b="1" dirty="0">
                <a:solidFill>
                  <a:schemeClr val="tx1"/>
                </a:solidFill>
              </a:rPr>
              <a:t>Deficiency </a:t>
            </a:r>
            <a:r>
              <a:rPr lang="en-US" sz="2800" dirty="0">
                <a:solidFill>
                  <a:schemeClr val="tx1"/>
                </a:solidFill>
              </a:rPr>
              <a:t>– </a:t>
            </a:r>
            <a:r>
              <a:rPr lang="en-US" sz="2800" i="1" dirty="0">
                <a:solidFill>
                  <a:schemeClr val="tx1"/>
                </a:solidFill>
              </a:rPr>
              <a:t>program does NOT satisfy</a:t>
            </a:r>
            <a:r>
              <a:rPr lang="en-US" sz="2800" dirty="0">
                <a:solidFill>
                  <a:schemeClr val="tx1"/>
                </a:solidFill>
              </a:rPr>
              <a:t> criterion, policy, or procedure.</a:t>
            </a:r>
          </a:p>
          <a:p>
            <a:pPr marL="419100" indent="-382588">
              <a:lnSpc>
                <a:spcPct val="90000"/>
              </a:lnSpc>
              <a:spcBef>
                <a:spcPct val="0"/>
              </a:spcBef>
              <a:spcAft>
                <a:spcPts val="1200"/>
              </a:spcAft>
            </a:pPr>
            <a:r>
              <a:rPr lang="en-US" sz="2800" b="1" dirty="0">
                <a:solidFill>
                  <a:schemeClr val="tx1"/>
                </a:solidFill>
              </a:rPr>
              <a:t>Weakness</a:t>
            </a:r>
            <a:r>
              <a:rPr lang="en-US" sz="2800" dirty="0">
                <a:solidFill>
                  <a:schemeClr val="tx1"/>
                </a:solidFill>
              </a:rPr>
              <a:t> – </a:t>
            </a:r>
            <a:r>
              <a:rPr lang="en-US" sz="2800" i="1" dirty="0">
                <a:solidFill>
                  <a:schemeClr val="tx1"/>
                </a:solidFill>
              </a:rPr>
              <a:t>program lacks strength of compliance</a:t>
            </a:r>
            <a:r>
              <a:rPr lang="en-US" sz="2800" dirty="0">
                <a:solidFill>
                  <a:schemeClr val="tx1"/>
                </a:solidFill>
              </a:rPr>
              <a:t> with a criterion, policy, or procedure to ensure that the quality of the program will not be compromised. </a:t>
            </a:r>
          </a:p>
          <a:p>
            <a:pPr marL="419100" indent="-382588">
              <a:lnSpc>
                <a:spcPct val="90000"/>
              </a:lnSpc>
              <a:spcBef>
                <a:spcPct val="0"/>
              </a:spcBef>
              <a:spcAft>
                <a:spcPts val="1200"/>
              </a:spcAft>
            </a:pPr>
            <a:r>
              <a:rPr lang="en-US" sz="2800" b="1" dirty="0">
                <a:solidFill>
                  <a:schemeClr val="tx1"/>
                </a:solidFill>
              </a:rPr>
              <a:t>Concern </a:t>
            </a:r>
            <a:r>
              <a:rPr lang="en-US" sz="2800" i="1" dirty="0">
                <a:solidFill>
                  <a:schemeClr val="tx1"/>
                </a:solidFill>
              </a:rPr>
              <a:t>– program satisfies</a:t>
            </a:r>
            <a:r>
              <a:rPr lang="en-US" sz="2800" dirty="0">
                <a:solidFill>
                  <a:schemeClr val="tx1"/>
                </a:solidFill>
              </a:rPr>
              <a:t> the criterion, policy, or procedure; however, the </a:t>
            </a:r>
            <a:r>
              <a:rPr lang="en-US" sz="2800" i="1" dirty="0">
                <a:solidFill>
                  <a:schemeClr val="tx1"/>
                </a:solidFill>
              </a:rPr>
              <a:t>potential exists for the situation to change</a:t>
            </a:r>
            <a:r>
              <a:rPr lang="en-US" sz="2800" dirty="0">
                <a:solidFill>
                  <a:schemeClr val="tx1"/>
                </a:solidFill>
              </a:rPr>
              <a:t> such that the criterion, policy, or procedure may not be satisfied.</a:t>
            </a:r>
          </a:p>
          <a:p>
            <a:pPr marL="419100" indent="-382588">
              <a:lnSpc>
                <a:spcPct val="90000"/>
              </a:lnSpc>
              <a:spcBef>
                <a:spcPct val="0"/>
              </a:spcBef>
              <a:spcAft>
                <a:spcPts val="1200"/>
              </a:spcAft>
              <a:buNone/>
            </a:pPr>
            <a:r>
              <a:rPr lang="en-US" sz="2800" dirty="0">
                <a:solidFill>
                  <a:schemeClr val="tx1"/>
                </a:solidFill>
              </a:rPr>
              <a:t>	- Concern is not a milder form of Weakness!</a:t>
            </a:r>
          </a:p>
          <a:p>
            <a:endParaRPr lang="en-US" dirty="0"/>
          </a:p>
        </p:txBody>
      </p:sp>
    </p:spTree>
    <p:extLst>
      <p:ext uri="{BB962C8B-B14F-4D97-AF65-F5344CB8AC3E}">
        <p14:creationId xmlns:p14="http://schemas.microsoft.com/office/powerpoint/2010/main" val="29385725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Working Definitions of Key Terms</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90000"/>
              </a:lnSpc>
              <a:spcBef>
                <a:spcPct val="0"/>
              </a:spcBef>
              <a:spcAft>
                <a:spcPts val="1200"/>
              </a:spcAft>
            </a:pPr>
            <a:r>
              <a:rPr lang="en-US" sz="2800" dirty="0">
                <a:solidFill>
                  <a:schemeClr val="tx1"/>
                </a:solidFill>
              </a:rPr>
              <a:t>Deficiency:  assigned to any criterion, policy, or procedure that is </a:t>
            </a:r>
            <a:r>
              <a:rPr lang="en-US" sz="2800" b="1" u="sng" dirty="0">
                <a:solidFill>
                  <a:schemeClr val="tx1"/>
                </a:solidFill>
              </a:rPr>
              <a:t>totally</a:t>
            </a:r>
            <a:r>
              <a:rPr lang="en-US" sz="2800" dirty="0">
                <a:solidFill>
                  <a:schemeClr val="tx1"/>
                </a:solidFill>
              </a:rPr>
              <a:t> or largely </a:t>
            </a:r>
            <a:r>
              <a:rPr lang="en-US" sz="2800" b="1" u="sng" dirty="0">
                <a:solidFill>
                  <a:schemeClr val="tx1"/>
                </a:solidFill>
              </a:rPr>
              <a:t>unmet</a:t>
            </a:r>
          </a:p>
          <a:p>
            <a:pPr marL="419100" indent="-382588">
              <a:lnSpc>
                <a:spcPct val="90000"/>
              </a:lnSpc>
              <a:spcBef>
                <a:spcPct val="0"/>
              </a:spcBef>
              <a:spcAft>
                <a:spcPts val="1200"/>
              </a:spcAft>
            </a:pPr>
            <a:r>
              <a:rPr lang="en-US" sz="2800" dirty="0">
                <a:solidFill>
                  <a:schemeClr val="tx1"/>
                </a:solidFill>
              </a:rPr>
              <a:t>Weakness:  criterion, policy, or procedure is met to some meaningful extent, but compliance is insufficient to satisfy the requirements fully </a:t>
            </a:r>
          </a:p>
          <a:p>
            <a:pPr marL="419100" indent="-382588">
              <a:lnSpc>
                <a:spcPct val="90000"/>
              </a:lnSpc>
              <a:spcBef>
                <a:spcPct val="0"/>
              </a:spcBef>
              <a:spcAft>
                <a:spcPts val="1200"/>
              </a:spcAft>
            </a:pPr>
            <a:r>
              <a:rPr lang="en-US" sz="2800" dirty="0">
                <a:solidFill>
                  <a:schemeClr val="tx1"/>
                </a:solidFill>
              </a:rPr>
              <a:t>Concern:  criterion, policy, or procedure is fully met, but has a potential for non-compliance in the near future</a:t>
            </a:r>
          </a:p>
          <a:p>
            <a:pPr marL="419100" indent="-382588">
              <a:lnSpc>
                <a:spcPct val="90000"/>
              </a:lnSpc>
              <a:spcBef>
                <a:spcPct val="0"/>
              </a:spcBef>
              <a:spcAft>
                <a:spcPts val="1200"/>
              </a:spcAft>
            </a:pPr>
            <a:r>
              <a:rPr lang="en-US" sz="2800" dirty="0">
                <a:solidFill>
                  <a:schemeClr val="tx1"/>
                </a:solidFill>
              </a:rPr>
              <a:t>Observation:  general commentary not related to compliance with the criteria, and not explicitly linked to criteria</a:t>
            </a:r>
          </a:p>
          <a:p>
            <a:endParaRPr lang="en-US" dirty="0"/>
          </a:p>
        </p:txBody>
      </p:sp>
    </p:spTree>
    <p:extLst>
      <p:ext uri="{BB962C8B-B14F-4D97-AF65-F5344CB8AC3E}">
        <p14:creationId xmlns:p14="http://schemas.microsoft.com/office/powerpoint/2010/main" val="3479787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Selection of Appropriate Shortcomings</a:t>
            </a:r>
            <a:br>
              <a:rPr lang="en-US" dirty="0"/>
            </a:br>
            <a:endParaRPr lang="en-US" dirty="0"/>
          </a:p>
        </p:txBody>
      </p:sp>
      <p:sp>
        <p:nvSpPr>
          <p:cNvPr id="2" name="Text Placeholder 1"/>
          <p:cNvSpPr>
            <a:spLocks noGrp="1"/>
          </p:cNvSpPr>
          <p:nvPr>
            <p:ph type="body" sz="quarter" idx="11"/>
          </p:nvPr>
        </p:nvSpPr>
        <p:spPr/>
        <p:txBody>
          <a:bodyPr/>
          <a:lstStyle/>
          <a:p>
            <a:pPr marL="285750" indent="-285750">
              <a:lnSpc>
                <a:spcPct val="90000"/>
              </a:lnSpc>
              <a:spcAft>
                <a:spcPts val="1200"/>
              </a:spcAft>
              <a:buSzPct val="80000"/>
              <a:buFontTx/>
              <a:buChar char="•"/>
            </a:pPr>
            <a:r>
              <a:rPr lang="en-US" dirty="0">
                <a:solidFill>
                  <a:schemeClr val="tx1"/>
                </a:solidFill>
              </a:rPr>
              <a:t>Select level of shortcoming </a:t>
            </a:r>
            <a:r>
              <a:rPr lang="en-US" i="1" dirty="0">
                <a:solidFill>
                  <a:schemeClr val="tx1"/>
                </a:solidFill>
              </a:rPr>
              <a:t>only</a:t>
            </a:r>
            <a:r>
              <a:rPr lang="en-US" dirty="0">
                <a:solidFill>
                  <a:schemeClr val="tx1"/>
                </a:solidFill>
              </a:rPr>
              <a:t> in reference to </a:t>
            </a:r>
            <a:r>
              <a:rPr lang="en-US" i="1" dirty="0">
                <a:solidFill>
                  <a:schemeClr val="tx1"/>
                </a:solidFill>
              </a:rPr>
              <a:t>overall (holistic)</a:t>
            </a:r>
            <a:r>
              <a:rPr lang="en-US" dirty="0">
                <a:solidFill>
                  <a:schemeClr val="tx1"/>
                </a:solidFill>
              </a:rPr>
              <a:t> evaluation of each criterion</a:t>
            </a:r>
          </a:p>
          <a:p>
            <a:pPr marL="285750" indent="-285750">
              <a:lnSpc>
                <a:spcPct val="90000"/>
              </a:lnSpc>
              <a:spcAft>
                <a:spcPts val="1200"/>
              </a:spcAft>
              <a:buSzPct val="80000"/>
              <a:buFontTx/>
              <a:buChar char="•"/>
            </a:pPr>
            <a:r>
              <a:rPr lang="en-US" dirty="0">
                <a:solidFill>
                  <a:schemeClr val="tx1"/>
                </a:solidFill>
              </a:rPr>
              <a:t>The shortcoming must reflect the overall assessment for the criterion as a whole, not the worst finding among the sub-areas on the worksheet. </a:t>
            </a:r>
          </a:p>
          <a:p>
            <a:pPr marL="779526" lvl="1" indent="-457200">
              <a:lnSpc>
                <a:spcPct val="90000"/>
              </a:lnSpc>
              <a:spcAft>
                <a:spcPts val="1200"/>
              </a:spcAft>
              <a:buSzPct val="80000"/>
            </a:pPr>
            <a:r>
              <a:rPr lang="en-US" dirty="0">
                <a:solidFill>
                  <a:schemeClr val="tx1"/>
                </a:solidFill>
              </a:rPr>
              <a:t>For example, do not, give a Criterion 4 Deficiency to a program that lacks only an evaluation for student outcome (3) </a:t>
            </a:r>
          </a:p>
          <a:p>
            <a:endParaRPr lang="en-US" dirty="0"/>
          </a:p>
        </p:txBody>
      </p:sp>
    </p:spTree>
    <p:extLst>
      <p:ext uri="{BB962C8B-B14F-4D97-AF65-F5344CB8AC3E}">
        <p14:creationId xmlns:p14="http://schemas.microsoft.com/office/powerpoint/2010/main" val="37625467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Statement Writing</a:t>
            </a:r>
          </a:p>
        </p:txBody>
      </p:sp>
    </p:spTree>
    <p:extLst>
      <p:ext uri="{BB962C8B-B14F-4D97-AF65-F5344CB8AC3E}">
        <p14:creationId xmlns:p14="http://schemas.microsoft.com/office/powerpoint/2010/main" val="9132454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AC619-C7EE-8F48-9D64-9FADD0483148}"/>
              </a:ext>
            </a:extLst>
          </p:cNvPr>
          <p:cNvSpPr>
            <a:spLocks noGrp="1"/>
          </p:cNvSpPr>
          <p:nvPr>
            <p:ph type="title"/>
          </p:nvPr>
        </p:nvSpPr>
        <p:spPr/>
        <p:txBody>
          <a:bodyPr/>
          <a:lstStyle/>
          <a:p>
            <a:r>
              <a:rPr lang="en-US" dirty="0"/>
              <a:t>Resources for Program Evaluators</a:t>
            </a:r>
          </a:p>
        </p:txBody>
      </p:sp>
      <p:sp>
        <p:nvSpPr>
          <p:cNvPr id="3" name="Text Placeholder 2">
            <a:extLst>
              <a:ext uri="{FF2B5EF4-FFF2-40B4-BE49-F238E27FC236}">
                <a16:creationId xmlns:a16="http://schemas.microsoft.com/office/drawing/2014/main" id="{A1D83360-EF56-6845-857C-1BA2D2BC2E48}"/>
              </a:ext>
            </a:extLst>
          </p:cNvPr>
          <p:cNvSpPr>
            <a:spLocks noGrp="1"/>
          </p:cNvSpPr>
          <p:nvPr>
            <p:ph type="body" sz="quarter" idx="11"/>
          </p:nvPr>
        </p:nvSpPr>
        <p:spPr>
          <a:xfrm>
            <a:off x="729344" y="1298448"/>
            <a:ext cx="9808028" cy="4792109"/>
          </a:xfrm>
        </p:spPr>
        <p:txBody>
          <a:bodyPr/>
          <a:lstStyle/>
          <a:p>
            <a:pPr marL="0" indent="0">
              <a:buNone/>
            </a:pPr>
            <a:r>
              <a:rPr lang="en-US" sz="2800" dirty="0">
                <a:solidFill>
                  <a:schemeClr val="tx1"/>
                </a:solidFill>
              </a:rPr>
              <a:t>Example statements and templates are given in the PEV Workbook:</a:t>
            </a:r>
          </a:p>
          <a:p>
            <a:r>
              <a:rPr lang="en-US" sz="2800" dirty="0">
                <a:solidFill>
                  <a:schemeClr val="tx1"/>
                </a:solidFill>
              </a:rPr>
              <a:t>E402 Statement Writing for Program Evaluators </a:t>
            </a:r>
          </a:p>
          <a:p>
            <a:pPr lvl="1"/>
            <a:r>
              <a:rPr lang="en-US" sz="2400" dirty="0">
                <a:solidFill>
                  <a:schemeClr val="tx1"/>
                </a:solidFill>
              </a:rPr>
              <a:t>Includes examples for program-level statement components</a:t>
            </a:r>
          </a:p>
          <a:p>
            <a:r>
              <a:rPr lang="en-US" sz="2800" dirty="0">
                <a:solidFill>
                  <a:schemeClr val="tx1"/>
                </a:solidFill>
              </a:rPr>
              <a:t>E403 Statement Writing Examples</a:t>
            </a:r>
          </a:p>
          <a:p>
            <a:pPr lvl="1"/>
            <a:r>
              <a:rPr lang="en-US" sz="2000" dirty="0">
                <a:solidFill>
                  <a:schemeClr val="tx1"/>
                </a:solidFill>
              </a:rPr>
              <a:t>Numerous examples</a:t>
            </a:r>
          </a:p>
          <a:p>
            <a:r>
              <a:rPr lang="en-US" sz="2800" dirty="0">
                <a:solidFill>
                  <a:schemeClr val="tx1"/>
                </a:solidFill>
              </a:rPr>
              <a:t>E605 Guide for Facilities Tour and Materials Review</a:t>
            </a:r>
          </a:p>
          <a:p>
            <a:r>
              <a:rPr lang="en-US" sz="2800" dirty="0">
                <a:solidFill>
                  <a:schemeClr val="tx1"/>
                </a:solidFill>
              </a:rPr>
              <a:t>E610 Interview Guide for Program Evaluators</a:t>
            </a:r>
          </a:p>
          <a:p>
            <a:pPr lvl="1"/>
            <a:r>
              <a:rPr lang="en-US" sz="2400" dirty="0">
                <a:solidFill>
                  <a:schemeClr val="tx1"/>
                </a:solidFill>
              </a:rPr>
              <a:t>Sample questions for PEVs to use during interviews</a:t>
            </a:r>
          </a:p>
        </p:txBody>
      </p:sp>
    </p:spTree>
    <p:extLst>
      <p:ext uri="{BB962C8B-B14F-4D97-AF65-F5344CB8AC3E}">
        <p14:creationId xmlns:p14="http://schemas.microsoft.com/office/powerpoint/2010/main" val="19468986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Statement Writing:</a:t>
            </a:r>
            <a:br>
              <a:rPr lang="en-US" dirty="0"/>
            </a:br>
            <a:r>
              <a:rPr lang="en-US" dirty="0"/>
              <a:t>Introductory Paragraph for Each Program</a:t>
            </a:r>
            <a:br>
              <a:rPr lang="en-US" dirty="0"/>
            </a:br>
            <a:endParaRPr lang="en-US" dirty="0"/>
          </a:p>
        </p:txBody>
      </p:sp>
      <p:sp>
        <p:nvSpPr>
          <p:cNvPr id="2" name="Text Placeholder 1"/>
          <p:cNvSpPr>
            <a:spLocks noGrp="1"/>
          </p:cNvSpPr>
          <p:nvPr>
            <p:ph type="body" sz="quarter" idx="10"/>
          </p:nvPr>
        </p:nvSpPr>
        <p:spPr>
          <a:xfrm>
            <a:off x="609599" y="1495425"/>
            <a:ext cx="11109767" cy="4789628"/>
          </a:xfrm>
        </p:spPr>
        <p:txBody>
          <a:bodyPr/>
          <a:lstStyle/>
          <a:p>
            <a:r>
              <a:rPr lang="en-US" sz="2400" dirty="0">
                <a:solidFill>
                  <a:schemeClr val="tx1"/>
                </a:solidFill>
              </a:rPr>
              <a:t>First sentence must begin with the official name of the program.</a:t>
            </a:r>
          </a:p>
          <a:p>
            <a:r>
              <a:rPr lang="en-US" sz="2400" dirty="0">
                <a:solidFill>
                  <a:schemeClr val="tx1"/>
                </a:solidFill>
              </a:rPr>
              <a:t>Describe the program as factually as possible. </a:t>
            </a:r>
          </a:p>
          <a:p>
            <a:r>
              <a:rPr lang="en-US" sz="2400" dirty="0">
                <a:solidFill>
                  <a:schemeClr val="tx1"/>
                </a:solidFill>
              </a:rPr>
              <a:t>Information may be obtained from the materials provided, from the previous review, or from the program’s website.  Be sure to check the currency of the information with the program chair.</a:t>
            </a:r>
          </a:p>
          <a:p>
            <a:r>
              <a:rPr lang="en-US" sz="2400" dirty="0">
                <a:solidFill>
                  <a:schemeClr val="tx1"/>
                </a:solidFill>
              </a:rPr>
              <a:t>At a minimum, give:</a:t>
            </a:r>
          </a:p>
          <a:p>
            <a:pPr lvl="1"/>
            <a:r>
              <a:rPr lang="en-US" sz="2000" dirty="0">
                <a:solidFill>
                  <a:schemeClr val="tx1"/>
                </a:solidFill>
              </a:rPr>
              <a:t>The current number of students enrolled</a:t>
            </a:r>
          </a:p>
          <a:p>
            <a:pPr lvl="1"/>
            <a:r>
              <a:rPr lang="en-US" sz="2000" dirty="0">
                <a:solidFill>
                  <a:schemeClr val="tx1"/>
                </a:solidFill>
              </a:rPr>
              <a:t>The current number of faculty members</a:t>
            </a:r>
          </a:p>
          <a:p>
            <a:pPr lvl="1"/>
            <a:r>
              <a:rPr lang="en-US" sz="2000" dirty="0">
                <a:solidFill>
                  <a:schemeClr val="tx1"/>
                </a:solidFill>
              </a:rPr>
              <a:t>The number of graduates in the academic year prior to the visit</a:t>
            </a:r>
          </a:p>
          <a:p>
            <a:r>
              <a:rPr lang="en-US" sz="2400" dirty="0">
                <a:solidFill>
                  <a:schemeClr val="tx1"/>
                </a:solidFill>
              </a:rPr>
              <a:t>For a new program include the formal start date, and year of its initial graduates.  </a:t>
            </a:r>
          </a:p>
        </p:txBody>
      </p:sp>
    </p:spTree>
    <p:extLst>
      <p:ext uri="{BB962C8B-B14F-4D97-AF65-F5344CB8AC3E}">
        <p14:creationId xmlns:p14="http://schemas.microsoft.com/office/powerpoint/2010/main" val="1016323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University of XYZ</a:t>
            </a:r>
            <a:br>
              <a:rPr lang="en-US" dirty="0"/>
            </a:br>
            <a:endParaRPr lang="en-US" dirty="0"/>
          </a:p>
        </p:txBody>
      </p:sp>
      <p:sp>
        <p:nvSpPr>
          <p:cNvPr id="2" name="Text Placeholder 1"/>
          <p:cNvSpPr>
            <a:spLocks noGrp="1"/>
          </p:cNvSpPr>
          <p:nvPr>
            <p:ph type="body" sz="quarter" idx="11"/>
          </p:nvPr>
        </p:nvSpPr>
        <p:spPr/>
        <p:txBody>
          <a:bodyPr/>
          <a:lstStyle/>
          <a:p>
            <a:pPr marL="0" indent="0">
              <a:lnSpc>
                <a:spcPct val="90000"/>
              </a:lnSpc>
              <a:buNone/>
            </a:pPr>
            <a:r>
              <a:rPr lang="en-US" sz="3600" dirty="0">
                <a:solidFill>
                  <a:schemeClr val="tx1"/>
                </a:solidFill>
              </a:rPr>
              <a:t>?? Programs to be evaluated</a:t>
            </a:r>
          </a:p>
          <a:p>
            <a:pPr marL="0" indent="0">
              <a:lnSpc>
                <a:spcPct val="90000"/>
              </a:lnSpc>
              <a:buNone/>
            </a:pPr>
            <a:r>
              <a:rPr lang="en-US" sz="3600" dirty="0">
                <a:solidFill>
                  <a:schemeClr val="tx1"/>
                </a:solidFill>
              </a:rPr>
              <a:t>?? member team</a:t>
            </a:r>
          </a:p>
          <a:p>
            <a:pPr marL="457200" lvl="1" indent="0">
              <a:lnSpc>
                <a:spcPct val="90000"/>
              </a:lnSpc>
              <a:buNone/>
            </a:pPr>
            <a:r>
              <a:rPr lang="en-US" sz="3200" dirty="0">
                <a:solidFill>
                  <a:schemeClr val="tx1"/>
                </a:solidFill>
              </a:rPr>
              <a:t>?? observers, ?? co-chairs, ?? PEV’s</a:t>
            </a:r>
          </a:p>
          <a:p>
            <a:pPr marL="0" indent="0">
              <a:lnSpc>
                <a:spcPct val="90000"/>
              </a:lnSpc>
              <a:buNone/>
            </a:pPr>
            <a:r>
              <a:rPr lang="en-US" sz="3600" dirty="0">
                <a:solidFill>
                  <a:schemeClr val="tx1"/>
                </a:solidFill>
              </a:rPr>
              <a:t>We’ll need to stay focused!</a:t>
            </a:r>
          </a:p>
          <a:p>
            <a:pPr>
              <a:lnSpc>
                <a:spcPct val="90000"/>
              </a:lnSpc>
            </a:pPr>
            <a:r>
              <a:rPr lang="en-US" sz="2400" dirty="0">
                <a:solidFill>
                  <a:srgbClr val="FF0000"/>
                </a:solidFill>
              </a:rPr>
              <a:t>Optional slide that may be useful for introductions, for example, with larger teams or in case of late additions or substitutions.</a:t>
            </a:r>
          </a:p>
          <a:p>
            <a:pPr>
              <a:lnSpc>
                <a:spcPct val="90000"/>
              </a:lnSpc>
            </a:pPr>
            <a:r>
              <a:rPr lang="en-US" sz="2400" dirty="0">
                <a:solidFill>
                  <a:srgbClr val="FF0000"/>
                </a:solidFill>
              </a:rPr>
              <a:t>Team Chair should modify this slide to reflect the institution being evaluated and the visit team composition.</a:t>
            </a:r>
          </a:p>
          <a:p>
            <a:pPr>
              <a:lnSpc>
                <a:spcPct val="90000"/>
              </a:lnSpc>
            </a:pPr>
            <a:r>
              <a:rPr lang="en-US" sz="2400" dirty="0">
                <a:solidFill>
                  <a:srgbClr val="FF0000"/>
                </a:solidFill>
              </a:rPr>
              <a:t>Remove Virtual Visit section if doing an in-person visit</a:t>
            </a:r>
          </a:p>
          <a:p>
            <a:pPr>
              <a:lnSpc>
                <a:spcPct val="90000"/>
              </a:lnSpc>
              <a:buFont typeface="Wingdings" pitchFamily="2" charset="2"/>
              <a:buChar char="Ø"/>
            </a:pPr>
            <a:endParaRPr lang="en-US" sz="3600" dirty="0"/>
          </a:p>
        </p:txBody>
      </p:sp>
    </p:spTree>
    <p:extLst>
      <p:ext uri="{BB962C8B-B14F-4D97-AF65-F5344CB8AC3E}">
        <p14:creationId xmlns:p14="http://schemas.microsoft.com/office/powerpoint/2010/main" val="16060458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Statement Writing Three-part Construct</a:t>
            </a:r>
            <a:br>
              <a:rPr lang="en-US" dirty="0"/>
            </a:br>
            <a:endParaRPr lang="en-US" dirty="0"/>
          </a:p>
        </p:txBody>
      </p:sp>
      <p:sp>
        <p:nvSpPr>
          <p:cNvPr id="2" name="Text Placeholder 1"/>
          <p:cNvSpPr>
            <a:spLocks noGrp="1"/>
          </p:cNvSpPr>
          <p:nvPr>
            <p:ph type="body" sz="quarter" idx="11"/>
          </p:nvPr>
        </p:nvSpPr>
        <p:spPr/>
        <p:txBody>
          <a:bodyPr/>
          <a:lstStyle/>
          <a:p>
            <a:pPr marL="419100" indent="-382588">
              <a:spcAft>
                <a:spcPts val="1200"/>
              </a:spcAft>
              <a:buClr>
                <a:schemeClr val="accent1"/>
              </a:buClr>
              <a:buSzPct val="80000"/>
              <a:buFont typeface="Wingdings 2" pitchFamily="18" charset="2"/>
              <a:buNone/>
            </a:pPr>
            <a:r>
              <a:rPr lang="en-US" sz="2400" dirty="0">
                <a:solidFill>
                  <a:schemeClr val="tx1"/>
                </a:solidFill>
              </a:rPr>
              <a:t>Each shortcoming should have three components: </a:t>
            </a:r>
          </a:p>
          <a:p>
            <a:pPr marL="419100" indent="-382588">
              <a:spcAft>
                <a:spcPts val="1200"/>
              </a:spcAft>
              <a:buSzPct val="80000"/>
              <a:buFontTx/>
              <a:buAutoNum type="alphaLcParenR"/>
            </a:pPr>
            <a:r>
              <a:rPr lang="en-US" sz="2400" dirty="0">
                <a:solidFill>
                  <a:schemeClr val="tx1"/>
                </a:solidFill>
              </a:rPr>
              <a:t>The </a:t>
            </a:r>
            <a:r>
              <a:rPr lang="en-US" sz="2400" b="1" dirty="0">
                <a:solidFill>
                  <a:schemeClr val="tx1"/>
                </a:solidFill>
              </a:rPr>
              <a:t>applicable</a:t>
            </a:r>
            <a:r>
              <a:rPr lang="en-US" sz="2400" dirty="0">
                <a:solidFill>
                  <a:schemeClr val="tx1"/>
                </a:solidFill>
              </a:rPr>
              <a:t> part of the criterion, using the exact language from the Criteria or APPM where possible. Each shortcoming should start with the phrase “This criterion requires that a program ……..” </a:t>
            </a:r>
          </a:p>
          <a:p>
            <a:pPr marL="419100" indent="-382588">
              <a:spcAft>
                <a:spcPts val="1200"/>
              </a:spcAft>
              <a:buSzPct val="80000"/>
              <a:buFontTx/>
              <a:buAutoNum type="alphaLcParenR"/>
            </a:pPr>
            <a:r>
              <a:rPr lang="en-US" sz="2400" dirty="0">
                <a:solidFill>
                  <a:schemeClr val="tx1"/>
                </a:solidFill>
              </a:rPr>
              <a:t>The observed facts that are inconsistent or potentially inconsistent with the stated criterion or APPM element</a:t>
            </a:r>
          </a:p>
          <a:p>
            <a:pPr marL="419100" indent="-382588">
              <a:spcAft>
                <a:spcPts val="1200"/>
              </a:spcAft>
              <a:buSzPct val="80000"/>
              <a:buFontTx/>
              <a:buAutoNum type="alphaLcParenR"/>
            </a:pPr>
            <a:r>
              <a:rPr lang="en-US" sz="2400" dirty="0">
                <a:solidFill>
                  <a:schemeClr val="tx1"/>
                </a:solidFill>
              </a:rPr>
              <a:t>The negative impact on the program of the inconsistencies or potential inconsistencies </a:t>
            </a:r>
          </a:p>
        </p:txBody>
      </p:sp>
    </p:spTree>
    <p:extLst>
      <p:ext uri="{BB962C8B-B14F-4D97-AF65-F5344CB8AC3E}">
        <p14:creationId xmlns:p14="http://schemas.microsoft.com/office/powerpoint/2010/main" val="10538143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Statement Writing</a:t>
            </a:r>
            <a:br>
              <a:rPr lang="en-US" dirty="0"/>
            </a:br>
            <a:endParaRPr lang="en-US" dirty="0"/>
          </a:p>
        </p:txBody>
      </p:sp>
      <p:sp>
        <p:nvSpPr>
          <p:cNvPr id="2" name="Text Placeholder 1"/>
          <p:cNvSpPr>
            <a:spLocks noGrp="1"/>
          </p:cNvSpPr>
          <p:nvPr>
            <p:ph type="body" sz="quarter" idx="11"/>
          </p:nvPr>
        </p:nvSpPr>
        <p:spPr>
          <a:xfrm>
            <a:off x="599873" y="1190946"/>
            <a:ext cx="10972800" cy="5054733"/>
          </a:xfrm>
        </p:spPr>
        <p:txBody>
          <a:bodyPr/>
          <a:lstStyle/>
          <a:p>
            <a:pPr marL="419100" indent="-382588">
              <a:spcBef>
                <a:spcPct val="0"/>
              </a:spcBef>
              <a:spcAft>
                <a:spcPts val="600"/>
              </a:spcAft>
            </a:pPr>
            <a:r>
              <a:rPr lang="en-US" sz="2800" dirty="0">
                <a:solidFill>
                  <a:schemeClr val="tx1"/>
                </a:solidFill>
              </a:rPr>
              <a:t>A criterion with multiple levels of shortcoming is placed into most severe level only.</a:t>
            </a:r>
          </a:p>
          <a:p>
            <a:pPr marL="722313" lvl="1" indent="-273050">
              <a:spcBef>
                <a:spcPct val="0"/>
              </a:spcBef>
              <a:spcAft>
                <a:spcPts val="600"/>
              </a:spcAft>
            </a:pPr>
            <a:r>
              <a:rPr lang="en-US" sz="2400" dirty="0">
                <a:solidFill>
                  <a:schemeClr val="tx1"/>
                </a:solidFill>
              </a:rPr>
              <a:t>If there are two shortcomings related to a particular criterion, one where strength of compliance is lacking and one where there is a potential for future non-compliance,</a:t>
            </a:r>
          </a:p>
          <a:p>
            <a:pPr marL="1122363" lvl="2" indent="-273050">
              <a:spcBef>
                <a:spcPct val="0"/>
              </a:spcBef>
              <a:spcAft>
                <a:spcPts val="600"/>
              </a:spcAft>
            </a:pPr>
            <a:r>
              <a:rPr lang="en-US" sz="2000" dirty="0">
                <a:solidFill>
                  <a:schemeClr val="tx1"/>
                </a:solidFill>
              </a:rPr>
              <a:t>Cite a single shortcoming at the higher level, here a W</a:t>
            </a:r>
          </a:p>
          <a:p>
            <a:pPr marL="1122363" lvl="2" indent="-273050">
              <a:spcBef>
                <a:spcPct val="0"/>
              </a:spcBef>
              <a:spcAft>
                <a:spcPts val="600"/>
              </a:spcAft>
            </a:pPr>
            <a:r>
              <a:rPr lang="en-US" sz="2000" dirty="0">
                <a:solidFill>
                  <a:schemeClr val="tx1"/>
                </a:solidFill>
              </a:rPr>
              <a:t>Do not say that there is both a Weakness and a Concern</a:t>
            </a:r>
          </a:p>
          <a:p>
            <a:pPr marL="1122363" lvl="2" indent="-273050">
              <a:spcBef>
                <a:spcPct val="0"/>
              </a:spcBef>
              <a:spcAft>
                <a:spcPts val="600"/>
              </a:spcAft>
            </a:pPr>
            <a:r>
              <a:rPr lang="en-US" sz="2000" dirty="0">
                <a:solidFill>
                  <a:schemeClr val="tx1"/>
                </a:solidFill>
              </a:rPr>
              <a:t>Write each portion with using appropriate language, with more severe stated first</a:t>
            </a:r>
          </a:p>
          <a:p>
            <a:pPr marL="1122363" lvl="2" indent="-273050">
              <a:spcBef>
                <a:spcPct val="0"/>
              </a:spcBef>
              <a:spcAft>
                <a:spcPts val="600"/>
              </a:spcAft>
            </a:pPr>
            <a:r>
              <a:rPr lang="en-US" sz="2000" dirty="0">
                <a:solidFill>
                  <a:schemeClr val="tx1"/>
                </a:solidFill>
              </a:rPr>
              <a:t>Write a single overall concluding statement  (part c of the three-part construct) using words that reflect only the more severe level “lack of strength of compliance” in this case.  Use care to avoid linking the lesser shortcoming with the higher level by making the concluding statement </a:t>
            </a:r>
            <a:r>
              <a:rPr lang="en-US" sz="2000" u="sng" dirty="0">
                <a:solidFill>
                  <a:schemeClr val="tx1"/>
                </a:solidFill>
              </a:rPr>
              <a:t>a single-sentence paragraph</a:t>
            </a:r>
            <a:r>
              <a:rPr lang="en-US" sz="2000" dirty="0">
                <a:solidFill>
                  <a:schemeClr val="tx1"/>
                </a:solidFill>
              </a:rPr>
              <a:t> “Thus, the program lacks strength of compliance with this criterion.”</a:t>
            </a:r>
            <a:endParaRPr lang="en-US" dirty="0">
              <a:solidFill>
                <a:schemeClr val="tx1"/>
              </a:solidFill>
            </a:endParaRPr>
          </a:p>
        </p:txBody>
      </p:sp>
    </p:spTree>
    <p:extLst>
      <p:ext uri="{BB962C8B-B14F-4D97-AF65-F5344CB8AC3E}">
        <p14:creationId xmlns:p14="http://schemas.microsoft.com/office/powerpoint/2010/main" val="30481197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5FE1-8759-394E-9F58-9F2C81517CB8}"/>
              </a:ext>
            </a:extLst>
          </p:cNvPr>
          <p:cNvSpPr>
            <a:spLocks noGrp="1"/>
          </p:cNvSpPr>
          <p:nvPr>
            <p:ph type="title"/>
          </p:nvPr>
        </p:nvSpPr>
        <p:spPr/>
        <p:txBody>
          <a:bodyPr/>
          <a:lstStyle/>
          <a:p>
            <a:r>
              <a:rPr lang="en-US" dirty="0"/>
              <a:t>PEV Expectations</a:t>
            </a:r>
          </a:p>
        </p:txBody>
      </p:sp>
    </p:spTree>
    <p:extLst>
      <p:ext uri="{BB962C8B-B14F-4D97-AF65-F5344CB8AC3E}">
        <p14:creationId xmlns:p14="http://schemas.microsoft.com/office/powerpoint/2010/main" val="11949959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450782"/>
            <a:ext cx="10972800" cy="795528"/>
          </a:xfrm>
        </p:spPr>
        <p:txBody>
          <a:bodyPr/>
          <a:lstStyle/>
          <a:p>
            <a:r>
              <a:rPr lang="en-US" sz="4000" dirty="0"/>
              <a:t>The PEV Competency Model</a:t>
            </a:r>
            <a:br>
              <a:rPr lang="en-US" dirty="0"/>
            </a:br>
            <a:endParaRPr lang="en-US" dirty="0"/>
          </a:p>
        </p:txBody>
      </p:sp>
      <p:sp>
        <p:nvSpPr>
          <p:cNvPr id="2" name="Text Placeholder 1"/>
          <p:cNvSpPr>
            <a:spLocks noGrp="1"/>
          </p:cNvSpPr>
          <p:nvPr>
            <p:ph type="body" sz="quarter" idx="10"/>
          </p:nvPr>
        </p:nvSpPr>
        <p:spPr>
          <a:xfrm>
            <a:off x="609600" y="1433762"/>
            <a:ext cx="10972800" cy="4343400"/>
          </a:xfrm>
        </p:spPr>
        <p:txBody>
          <a:bodyPr/>
          <a:lstStyle/>
          <a:p>
            <a:pPr marL="36512" indent="0">
              <a:lnSpc>
                <a:spcPct val="80000"/>
              </a:lnSpc>
              <a:buNone/>
            </a:pPr>
            <a:r>
              <a:rPr lang="en-US" sz="3600" dirty="0">
                <a:solidFill>
                  <a:schemeClr val="tx1"/>
                </a:solidFill>
              </a:rPr>
              <a:t>PEVs are expected to be:</a:t>
            </a:r>
          </a:p>
          <a:p>
            <a:pPr marL="722313" lvl="1" indent="-273050">
              <a:lnSpc>
                <a:spcPts val="3000"/>
              </a:lnSpc>
            </a:pPr>
            <a:r>
              <a:rPr lang="en-US" sz="3200" dirty="0">
                <a:solidFill>
                  <a:schemeClr val="tx1"/>
                </a:solidFill>
              </a:rPr>
              <a:t>Technically current </a:t>
            </a:r>
          </a:p>
          <a:p>
            <a:pPr marL="722313" lvl="1" indent="-273050">
              <a:lnSpc>
                <a:spcPts val="3000"/>
              </a:lnSpc>
            </a:pPr>
            <a:r>
              <a:rPr lang="en-US" sz="3200" dirty="0">
                <a:solidFill>
                  <a:schemeClr val="tx1"/>
                </a:solidFill>
              </a:rPr>
              <a:t>Effective at communicating</a:t>
            </a:r>
          </a:p>
          <a:p>
            <a:pPr marL="722313" lvl="1" indent="-273050">
              <a:lnSpc>
                <a:spcPts val="3000"/>
              </a:lnSpc>
            </a:pPr>
            <a:r>
              <a:rPr lang="en-US" sz="3200" dirty="0">
                <a:solidFill>
                  <a:schemeClr val="tx1"/>
                </a:solidFill>
              </a:rPr>
              <a:t>Interpersonally skilled</a:t>
            </a:r>
          </a:p>
          <a:p>
            <a:pPr marL="722313" lvl="1" indent="-273050">
              <a:lnSpc>
                <a:spcPts val="3000"/>
              </a:lnSpc>
            </a:pPr>
            <a:r>
              <a:rPr lang="en-US" sz="3200" dirty="0">
                <a:solidFill>
                  <a:schemeClr val="tx1"/>
                </a:solidFill>
              </a:rPr>
              <a:t>Team-oriented</a:t>
            </a:r>
          </a:p>
          <a:p>
            <a:pPr marL="722313" lvl="1" indent="-273050">
              <a:lnSpc>
                <a:spcPts val="3000"/>
              </a:lnSpc>
            </a:pPr>
            <a:r>
              <a:rPr lang="en-US" sz="3200" dirty="0">
                <a:solidFill>
                  <a:schemeClr val="tx1"/>
                </a:solidFill>
              </a:rPr>
              <a:t>Professional</a:t>
            </a:r>
          </a:p>
          <a:p>
            <a:pPr marL="722313" lvl="1" indent="-273050">
              <a:lnSpc>
                <a:spcPts val="3000"/>
              </a:lnSpc>
            </a:pPr>
            <a:r>
              <a:rPr lang="en-US" sz="3200" dirty="0">
                <a:solidFill>
                  <a:schemeClr val="tx1"/>
                </a:solidFill>
              </a:rPr>
              <a:t>Organized</a:t>
            </a:r>
            <a:r>
              <a:rPr lang="en-US" sz="2400" b="1" dirty="0"/>
              <a:t>	</a:t>
            </a:r>
            <a:endParaRPr lang="en-US" dirty="0"/>
          </a:p>
        </p:txBody>
      </p:sp>
    </p:spTree>
    <p:extLst>
      <p:ext uri="{BB962C8B-B14F-4D97-AF65-F5344CB8AC3E}">
        <p14:creationId xmlns:p14="http://schemas.microsoft.com/office/powerpoint/2010/main" val="37002489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Sensitivity &amp; Awareness</a:t>
            </a:r>
          </a:p>
        </p:txBody>
      </p:sp>
      <p:sp>
        <p:nvSpPr>
          <p:cNvPr id="3" name="Text Placeholder 2"/>
          <p:cNvSpPr>
            <a:spLocks noGrp="1"/>
          </p:cNvSpPr>
          <p:nvPr>
            <p:ph type="body" sz="quarter" idx="11"/>
          </p:nvPr>
        </p:nvSpPr>
        <p:spPr>
          <a:xfrm>
            <a:off x="549536" y="900684"/>
            <a:ext cx="11092927" cy="4639773"/>
          </a:xfrm>
        </p:spPr>
        <p:txBody>
          <a:bodyPr/>
          <a:lstStyle/>
          <a:p>
            <a:endParaRPr lang="en-US" sz="2800" dirty="0"/>
          </a:p>
          <a:p>
            <a:r>
              <a:rPr lang="en-US" sz="2800" dirty="0">
                <a:solidFill>
                  <a:schemeClr val="tx1"/>
                </a:solidFill>
              </a:rPr>
              <a:t>Visit teams are the “Face of ABET” and the basis of our reputation. </a:t>
            </a:r>
          </a:p>
          <a:p>
            <a:r>
              <a:rPr lang="en-US" sz="2800" dirty="0">
                <a:solidFill>
                  <a:schemeClr val="tx1"/>
                </a:solidFill>
              </a:rPr>
              <a:t>ABET Team members have an inherent power dynamic. </a:t>
            </a:r>
            <a:br>
              <a:rPr lang="en-US" sz="2800" dirty="0">
                <a:solidFill>
                  <a:schemeClr val="tx1"/>
                </a:solidFill>
              </a:rPr>
            </a:br>
            <a:r>
              <a:rPr lang="en-US" sz="2800" dirty="0">
                <a:solidFill>
                  <a:schemeClr val="tx1"/>
                </a:solidFill>
              </a:rPr>
              <a:t>Program faculty and staff will strive to make the most favorable impression possible and may fear consequences if they don’t. </a:t>
            </a:r>
          </a:p>
          <a:p>
            <a:r>
              <a:rPr lang="en-US" sz="2800" dirty="0">
                <a:solidFill>
                  <a:schemeClr val="tx1"/>
                </a:solidFill>
              </a:rPr>
              <a:t>ABET Team members must be exceptionally professional and courteous in all interactions with individuals at the institution.</a:t>
            </a:r>
          </a:p>
          <a:p>
            <a:r>
              <a:rPr lang="en-US" sz="2800" dirty="0">
                <a:solidFill>
                  <a:schemeClr val="tx1"/>
                </a:solidFill>
              </a:rPr>
              <a:t>Self-awareness of our biases can help alleviate subconscious actions that may be interpreted negatively or offensively. </a:t>
            </a:r>
          </a:p>
          <a:p>
            <a:endParaRPr lang="en-US" sz="2800" dirty="0"/>
          </a:p>
        </p:txBody>
      </p:sp>
    </p:spTree>
    <p:extLst>
      <p:ext uri="{BB962C8B-B14F-4D97-AF65-F5344CB8AC3E}">
        <p14:creationId xmlns:p14="http://schemas.microsoft.com/office/powerpoint/2010/main" val="33722973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Last Words</a:t>
            </a:r>
            <a:br>
              <a:rPr lang="en-US" dirty="0"/>
            </a:br>
            <a:endParaRPr lang="en-US" dirty="0"/>
          </a:p>
        </p:txBody>
      </p:sp>
      <p:sp>
        <p:nvSpPr>
          <p:cNvPr id="2" name="Text Placeholder 1"/>
          <p:cNvSpPr>
            <a:spLocks noGrp="1"/>
          </p:cNvSpPr>
          <p:nvPr>
            <p:ph type="body" sz="quarter" idx="11"/>
          </p:nvPr>
        </p:nvSpPr>
        <p:spPr>
          <a:xfrm>
            <a:off x="522515" y="1443203"/>
            <a:ext cx="11059885" cy="2872123"/>
          </a:xfrm>
        </p:spPr>
        <p:txBody>
          <a:bodyPr/>
          <a:lstStyle/>
          <a:p>
            <a:pPr marL="36512" indent="0">
              <a:lnSpc>
                <a:spcPct val="90000"/>
              </a:lnSpc>
              <a:spcBef>
                <a:spcPct val="0"/>
              </a:spcBef>
              <a:spcAft>
                <a:spcPts val="2400"/>
              </a:spcAft>
              <a:buNone/>
            </a:pPr>
            <a:r>
              <a:rPr lang="en-US" sz="2800" dirty="0">
                <a:solidFill>
                  <a:schemeClr val="tx1"/>
                </a:solidFill>
              </a:rPr>
              <a:t>After the visit, </a:t>
            </a:r>
            <a:r>
              <a:rPr lang="en-US" sz="2800" i="1" dirty="0">
                <a:solidFill>
                  <a:schemeClr val="tx1"/>
                </a:solidFill>
              </a:rPr>
              <a:t>all</a:t>
            </a:r>
            <a:r>
              <a:rPr lang="en-US" sz="2800" dirty="0">
                <a:solidFill>
                  <a:schemeClr val="tx1"/>
                </a:solidFill>
              </a:rPr>
              <a:t> contact with the institution must be through the Team Chair. PEVs are not to contact the program directly.  If a </a:t>
            </a:r>
            <a:r>
              <a:rPr lang="en-US" sz="2800" dirty="0" err="1">
                <a:solidFill>
                  <a:schemeClr val="tx1"/>
                </a:solidFill>
              </a:rPr>
              <a:t>PEV</a:t>
            </a:r>
            <a:r>
              <a:rPr lang="en-US" sz="2800" dirty="0">
                <a:solidFill>
                  <a:schemeClr val="tx1"/>
                </a:solidFill>
              </a:rPr>
              <a:t> is contacted by the program, she/he should decline to discuss anything and contact the TC immediately.</a:t>
            </a:r>
          </a:p>
          <a:p>
            <a:pPr marL="0" indent="0">
              <a:buNone/>
            </a:pPr>
            <a:endParaRPr lang="en-US" dirty="0"/>
          </a:p>
        </p:txBody>
      </p:sp>
    </p:spTree>
    <p:extLst>
      <p:ext uri="{BB962C8B-B14F-4D97-AF65-F5344CB8AC3E}">
        <p14:creationId xmlns:p14="http://schemas.microsoft.com/office/powerpoint/2010/main" val="8749375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CBCF6-28C5-A347-A750-CCF862717067}"/>
              </a:ext>
            </a:extLst>
          </p:cNvPr>
          <p:cNvSpPr>
            <a:spLocks noGrp="1"/>
          </p:cNvSpPr>
          <p:nvPr>
            <p:ph type="title"/>
          </p:nvPr>
        </p:nvSpPr>
        <p:spPr>
          <a:xfrm>
            <a:off x="1524000" y="2971799"/>
            <a:ext cx="9042400" cy="2067339"/>
          </a:xfrm>
        </p:spPr>
        <p:txBody>
          <a:bodyPr/>
          <a:lstStyle/>
          <a:p>
            <a:r>
              <a:rPr lang="en-US" dirty="0"/>
              <a:t>Virtual Visit Guidance</a:t>
            </a:r>
            <a:br>
              <a:rPr lang="en-US" dirty="0"/>
            </a:br>
            <a:br>
              <a:rPr lang="en-US" dirty="0"/>
            </a:br>
            <a:r>
              <a:rPr lang="en-US" dirty="0">
                <a:solidFill>
                  <a:srgbClr val="FF6600"/>
                </a:solidFill>
              </a:rPr>
              <a:t>Institutions and TCs with scheduled in-person visits</a:t>
            </a:r>
            <a:br>
              <a:rPr lang="en-US" dirty="0">
                <a:solidFill>
                  <a:srgbClr val="FF6600"/>
                </a:solidFill>
              </a:rPr>
            </a:br>
            <a:r>
              <a:rPr lang="en-US" dirty="0">
                <a:solidFill>
                  <a:srgbClr val="FF6600"/>
                </a:solidFill>
              </a:rPr>
              <a:t>should be prepared to transition to virtual visits</a:t>
            </a:r>
            <a:br>
              <a:rPr lang="en-US" dirty="0">
                <a:solidFill>
                  <a:srgbClr val="FF6600"/>
                </a:solidFill>
              </a:rPr>
            </a:br>
            <a:r>
              <a:rPr lang="en-US" dirty="0">
                <a:solidFill>
                  <a:srgbClr val="FF6600"/>
                </a:solidFill>
              </a:rPr>
              <a:t>if conditions change.</a:t>
            </a:r>
          </a:p>
        </p:txBody>
      </p:sp>
    </p:spTree>
    <p:extLst>
      <p:ext uri="{BB962C8B-B14F-4D97-AF65-F5344CB8AC3E}">
        <p14:creationId xmlns:p14="http://schemas.microsoft.com/office/powerpoint/2010/main" val="34029984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Virtual</a:t>
            </a:r>
            <a:r>
              <a:rPr lang="en-US" sz="3400" dirty="0"/>
              <a:t> Review: Scope and </a:t>
            </a:r>
            <a:r>
              <a:rPr lang="en-US" sz="3300" dirty="0"/>
              <a:t>Expectations</a:t>
            </a:r>
          </a:p>
        </p:txBody>
      </p:sp>
      <p:sp>
        <p:nvSpPr>
          <p:cNvPr id="4" name="Text Placeholder 3"/>
          <p:cNvSpPr>
            <a:spLocks noGrp="1"/>
          </p:cNvSpPr>
          <p:nvPr>
            <p:ph type="body" sz="quarter" idx="11"/>
          </p:nvPr>
        </p:nvSpPr>
        <p:spPr/>
        <p:txBody>
          <a:bodyPr/>
          <a:lstStyle/>
          <a:p>
            <a:r>
              <a:rPr lang="en-US" b="1" dirty="0"/>
              <a:t>Planning</a:t>
            </a:r>
            <a:r>
              <a:rPr lang="en-US" dirty="0"/>
              <a:t> – </a:t>
            </a:r>
            <a:r>
              <a:rPr lang="en-US" sz="2800" dirty="0"/>
              <a:t>For virtual visits, there will be NO team travel to any on-site location. Teams will handle all planning and organization virtually.</a:t>
            </a:r>
          </a:p>
          <a:p>
            <a:endParaRPr lang="en-US" sz="2800" dirty="0"/>
          </a:p>
          <a:p>
            <a:r>
              <a:rPr lang="en-US" b="1" dirty="0"/>
              <a:t>Materials</a:t>
            </a:r>
            <a:r>
              <a:rPr lang="en-US" dirty="0"/>
              <a:t> – </a:t>
            </a:r>
            <a:r>
              <a:rPr lang="en-US" sz="2800" dirty="0"/>
              <a:t>Programs are to provide all materials electronically (e.g., institutional system, Dropbox, email etc.). </a:t>
            </a:r>
          </a:p>
          <a:p>
            <a:pPr marL="400050" lvl="1" indent="0">
              <a:buNone/>
            </a:pPr>
            <a:r>
              <a:rPr lang="en-US" dirty="0"/>
              <a:t>No printed, USB, or physical formats will be requested or accepted.</a:t>
            </a:r>
          </a:p>
          <a:p>
            <a:endParaRPr lang="en-US" sz="2800" dirty="0"/>
          </a:p>
          <a:p>
            <a:endParaRPr lang="en-US" dirty="0"/>
          </a:p>
        </p:txBody>
      </p:sp>
      <p:sp>
        <p:nvSpPr>
          <p:cNvPr id="3" name="TextBox 2">
            <a:extLst>
              <a:ext uri="{FF2B5EF4-FFF2-40B4-BE49-F238E27FC236}">
                <a16:creationId xmlns:a16="http://schemas.microsoft.com/office/drawing/2014/main" id="{2FF34538-E410-F901-03BF-EC3A608F2302}"/>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29532124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C1DA3-0711-46F6-86F8-10AFC5AAF251}"/>
              </a:ext>
            </a:extLst>
          </p:cNvPr>
          <p:cNvSpPr>
            <a:spLocks noGrp="1"/>
          </p:cNvSpPr>
          <p:nvPr>
            <p:ph type="title"/>
          </p:nvPr>
        </p:nvSpPr>
        <p:spPr/>
        <p:txBody>
          <a:bodyPr/>
          <a:lstStyle/>
          <a:p>
            <a:r>
              <a:rPr lang="en-US" sz="3200" dirty="0"/>
              <a:t>Virtual Review: Scope and Expectations</a:t>
            </a:r>
          </a:p>
        </p:txBody>
      </p:sp>
      <p:sp>
        <p:nvSpPr>
          <p:cNvPr id="3" name="Text Placeholder 2">
            <a:extLst>
              <a:ext uri="{FF2B5EF4-FFF2-40B4-BE49-F238E27FC236}">
                <a16:creationId xmlns:a16="http://schemas.microsoft.com/office/drawing/2014/main" id="{855E2159-1656-446F-82A9-0D8346E34007}"/>
              </a:ext>
            </a:extLst>
          </p:cNvPr>
          <p:cNvSpPr>
            <a:spLocks noGrp="1"/>
          </p:cNvSpPr>
          <p:nvPr>
            <p:ph type="body" sz="quarter" idx="11"/>
          </p:nvPr>
        </p:nvSpPr>
        <p:spPr/>
        <p:txBody>
          <a:bodyPr/>
          <a:lstStyle/>
          <a:p>
            <a:r>
              <a:rPr lang="en-US" b="1" dirty="0"/>
              <a:t>Facility Tours</a:t>
            </a:r>
            <a:r>
              <a:rPr lang="en-US" dirty="0"/>
              <a:t> – </a:t>
            </a:r>
            <a:r>
              <a:rPr lang="en-US" sz="2800" dirty="0"/>
              <a:t>Programs will provide for virtual tours of the facilities and labs.</a:t>
            </a:r>
          </a:p>
          <a:p>
            <a:pPr marL="0" indent="0">
              <a:buNone/>
            </a:pPr>
            <a:endParaRPr lang="en-US" sz="2800" dirty="0"/>
          </a:p>
          <a:p>
            <a:r>
              <a:rPr lang="en-US" b="1" dirty="0"/>
              <a:t>Interviews</a:t>
            </a:r>
            <a:r>
              <a:rPr lang="en-US" dirty="0"/>
              <a:t> – </a:t>
            </a:r>
            <a:r>
              <a:rPr lang="en-US" sz="2800" dirty="0"/>
              <a:t>Teams will conduct all interviews of faculty, students, and staff virtually.</a:t>
            </a:r>
          </a:p>
          <a:p>
            <a:endParaRPr lang="en-US" dirty="0"/>
          </a:p>
        </p:txBody>
      </p:sp>
      <p:sp>
        <p:nvSpPr>
          <p:cNvPr id="4" name="TextBox 3">
            <a:extLst>
              <a:ext uri="{FF2B5EF4-FFF2-40B4-BE49-F238E27FC236}">
                <a16:creationId xmlns:a16="http://schemas.microsoft.com/office/drawing/2014/main" id="{2D64E85F-B4F2-4A09-F932-D1685D7BD5DA}"/>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277741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FD910-1DBE-4EDB-BA1D-57967887F8A1}"/>
              </a:ext>
            </a:extLst>
          </p:cNvPr>
          <p:cNvSpPr>
            <a:spLocks noGrp="1"/>
          </p:cNvSpPr>
          <p:nvPr>
            <p:ph type="title"/>
          </p:nvPr>
        </p:nvSpPr>
        <p:spPr/>
        <p:txBody>
          <a:bodyPr/>
          <a:lstStyle/>
          <a:p>
            <a:r>
              <a:rPr lang="en-US" sz="3200" dirty="0"/>
              <a:t>Virtual Review: Scope and Expectations</a:t>
            </a:r>
          </a:p>
        </p:txBody>
      </p:sp>
      <p:sp>
        <p:nvSpPr>
          <p:cNvPr id="3" name="Text Placeholder 2">
            <a:extLst>
              <a:ext uri="{FF2B5EF4-FFF2-40B4-BE49-F238E27FC236}">
                <a16:creationId xmlns:a16="http://schemas.microsoft.com/office/drawing/2014/main" id="{F25FF6B5-B1F5-4C82-9AA6-4637F3E6CDC6}"/>
              </a:ext>
            </a:extLst>
          </p:cNvPr>
          <p:cNvSpPr>
            <a:spLocks noGrp="1"/>
          </p:cNvSpPr>
          <p:nvPr>
            <p:ph type="body" sz="quarter" idx="11"/>
          </p:nvPr>
        </p:nvSpPr>
        <p:spPr/>
        <p:txBody>
          <a:bodyPr/>
          <a:lstStyle/>
          <a:p>
            <a:r>
              <a:rPr lang="en-US" b="1" dirty="0"/>
              <a:t>Exit Meeting</a:t>
            </a:r>
            <a:r>
              <a:rPr lang="en-US" dirty="0"/>
              <a:t> - </a:t>
            </a:r>
            <a:r>
              <a:rPr lang="en-US" sz="2800" dirty="0"/>
              <a:t>The Exit Meeting will occur virtually.</a:t>
            </a:r>
          </a:p>
          <a:p>
            <a:pPr marL="0" indent="0">
              <a:buNone/>
            </a:pPr>
            <a:endParaRPr lang="en-US" sz="2800" dirty="0"/>
          </a:p>
          <a:p>
            <a:r>
              <a:rPr lang="en-US" b="1" dirty="0"/>
              <a:t>Information Technology</a:t>
            </a:r>
            <a:r>
              <a:rPr lang="en-US" dirty="0"/>
              <a:t> - </a:t>
            </a:r>
            <a:r>
              <a:rPr lang="en-US" sz="2800" dirty="0"/>
              <a:t>Zoom will be the default videoconferencing platform supplied and supported by ABET. </a:t>
            </a:r>
          </a:p>
          <a:p>
            <a:pPr marL="400050" lvl="1" indent="0">
              <a:buNone/>
            </a:pPr>
            <a:r>
              <a:rPr lang="en-US" dirty="0"/>
              <a:t>Institutional requirements may drive an alternative videoconferencing platform.</a:t>
            </a:r>
          </a:p>
          <a:p>
            <a:endParaRPr lang="en-US" dirty="0"/>
          </a:p>
        </p:txBody>
      </p:sp>
      <p:sp>
        <p:nvSpPr>
          <p:cNvPr id="4" name="TextBox 3">
            <a:extLst>
              <a:ext uri="{FF2B5EF4-FFF2-40B4-BE49-F238E27FC236}">
                <a16:creationId xmlns:a16="http://schemas.microsoft.com/office/drawing/2014/main" id="{3B076C76-A0A3-8263-792C-E4515D1BD07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464697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Important Team Expectations</a:t>
            </a:r>
            <a:br>
              <a:rPr lang="en-US" dirty="0"/>
            </a:br>
            <a:endParaRPr lang="en-US" dirty="0"/>
          </a:p>
        </p:txBody>
      </p:sp>
      <p:sp>
        <p:nvSpPr>
          <p:cNvPr id="2" name="Text Placeholder 1"/>
          <p:cNvSpPr>
            <a:spLocks noGrp="1"/>
          </p:cNvSpPr>
          <p:nvPr>
            <p:ph type="body" sz="quarter" idx="11"/>
          </p:nvPr>
        </p:nvSpPr>
        <p:spPr>
          <a:xfrm>
            <a:off x="609600" y="1298448"/>
            <a:ext cx="10972800" cy="4343400"/>
          </a:xfrm>
        </p:spPr>
        <p:txBody>
          <a:bodyPr/>
          <a:lstStyle/>
          <a:p>
            <a:pPr marL="419100" indent="-382588">
              <a:lnSpc>
                <a:spcPct val="80000"/>
              </a:lnSpc>
              <a:spcBef>
                <a:spcPct val="0"/>
              </a:spcBef>
              <a:spcAft>
                <a:spcPts val="1200"/>
              </a:spcAft>
            </a:pPr>
            <a:r>
              <a:rPr lang="en-US" sz="2600" dirty="0">
                <a:solidFill>
                  <a:schemeClr val="tx1"/>
                </a:solidFill>
              </a:rPr>
              <a:t>Evaluators represent the EAC of ABET and also their professional societies</a:t>
            </a:r>
          </a:p>
          <a:p>
            <a:pPr marL="419100" indent="-382588">
              <a:lnSpc>
                <a:spcPct val="80000"/>
              </a:lnSpc>
              <a:spcBef>
                <a:spcPct val="0"/>
              </a:spcBef>
              <a:spcAft>
                <a:spcPts val="1200"/>
              </a:spcAft>
            </a:pPr>
            <a:r>
              <a:rPr lang="en-US" sz="2600" dirty="0">
                <a:solidFill>
                  <a:schemeClr val="tx1"/>
                </a:solidFill>
              </a:rPr>
              <a:t>ABET accredits </a:t>
            </a:r>
            <a:r>
              <a:rPr lang="en-US" sz="2600" i="1" dirty="0">
                <a:solidFill>
                  <a:schemeClr val="tx1"/>
                </a:solidFill>
              </a:rPr>
              <a:t>programs</a:t>
            </a:r>
            <a:r>
              <a:rPr lang="en-US" sz="2600" dirty="0">
                <a:solidFill>
                  <a:schemeClr val="tx1"/>
                </a:solidFill>
              </a:rPr>
              <a:t>, certifying that they satisfy the </a:t>
            </a:r>
            <a:r>
              <a:rPr lang="en-US" sz="2600" i="1" dirty="0">
                <a:solidFill>
                  <a:schemeClr val="tx1"/>
                </a:solidFill>
              </a:rPr>
              <a:t>criteria</a:t>
            </a:r>
          </a:p>
          <a:p>
            <a:pPr marL="419100" indent="-382588">
              <a:lnSpc>
                <a:spcPct val="80000"/>
              </a:lnSpc>
              <a:spcBef>
                <a:spcPct val="0"/>
              </a:spcBef>
              <a:spcAft>
                <a:spcPts val="1200"/>
              </a:spcAft>
            </a:pPr>
            <a:r>
              <a:rPr lang="en-US" sz="2600" i="1" dirty="0">
                <a:solidFill>
                  <a:schemeClr val="tx1"/>
                </a:solidFill>
              </a:rPr>
              <a:t>Team</a:t>
            </a:r>
            <a:r>
              <a:rPr lang="en-US" sz="2600" dirty="0">
                <a:solidFill>
                  <a:schemeClr val="tx1"/>
                </a:solidFill>
              </a:rPr>
              <a:t> effort — </a:t>
            </a:r>
            <a:r>
              <a:rPr lang="en-US" sz="2600" i="1" dirty="0">
                <a:solidFill>
                  <a:schemeClr val="tx1"/>
                </a:solidFill>
              </a:rPr>
              <a:t>team</a:t>
            </a:r>
            <a:r>
              <a:rPr lang="en-US" sz="2600" dirty="0">
                <a:solidFill>
                  <a:schemeClr val="tx1"/>
                </a:solidFill>
              </a:rPr>
              <a:t> decisions</a:t>
            </a:r>
          </a:p>
          <a:p>
            <a:pPr marL="419100" indent="-382588">
              <a:lnSpc>
                <a:spcPct val="80000"/>
              </a:lnSpc>
              <a:spcBef>
                <a:spcPct val="0"/>
              </a:spcBef>
              <a:spcAft>
                <a:spcPts val="1200"/>
              </a:spcAft>
            </a:pPr>
            <a:r>
              <a:rPr lang="en-US" sz="2600" dirty="0">
                <a:solidFill>
                  <a:schemeClr val="tx1"/>
                </a:solidFill>
              </a:rPr>
              <a:t>Conflict-of-interest statement — must be signed by every visitor prior to visit</a:t>
            </a:r>
          </a:p>
          <a:p>
            <a:pPr marL="419100" indent="-382588">
              <a:lnSpc>
                <a:spcPct val="80000"/>
              </a:lnSpc>
              <a:spcBef>
                <a:spcPct val="0"/>
              </a:spcBef>
              <a:spcAft>
                <a:spcPts val="1200"/>
              </a:spcAft>
            </a:pPr>
            <a:r>
              <a:rPr lang="en-US" sz="2600" dirty="0">
                <a:solidFill>
                  <a:srgbClr val="FF0000"/>
                </a:solidFill>
              </a:rPr>
              <a:t>NO SPOUSES </a:t>
            </a:r>
            <a:r>
              <a:rPr lang="en-US" sz="2600" dirty="0">
                <a:solidFill>
                  <a:schemeClr val="tx1"/>
                </a:solidFill>
              </a:rPr>
              <a:t>allowed during the visit.  NO EXCEPTIONS.  </a:t>
            </a:r>
          </a:p>
          <a:p>
            <a:pPr marL="819150" lvl="1" indent="-382588">
              <a:lnSpc>
                <a:spcPct val="80000"/>
              </a:lnSpc>
              <a:spcBef>
                <a:spcPct val="0"/>
              </a:spcBef>
              <a:spcAft>
                <a:spcPts val="1200"/>
              </a:spcAft>
            </a:pPr>
            <a:r>
              <a:rPr lang="en-US" sz="2400" dirty="0">
                <a:solidFill>
                  <a:schemeClr val="tx1"/>
                </a:solidFill>
              </a:rPr>
              <a:t>A violation may result in disqualifying you from future visits.</a:t>
            </a:r>
          </a:p>
          <a:p>
            <a:pPr marL="819150" lvl="1" indent="-382588">
              <a:lnSpc>
                <a:spcPct val="80000"/>
              </a:lnSpc>
              <a:spcBef>
                <a:spcPct val="0"/>
              </a:spcBef>
              <a:spcAft>
                <a:spcPts val="1200"/>
              </a:spcAft>
            </a:pPr>
            <a:r>
              <a:rPr lang="en-US" sz="2400" dirty="0">
                <a:solidFill>
                  <a:srgbClr val="FF0000"/>
                </a:solidFill>
              </a:rPr>
              <a:t>Note:  Not applicable to virtual visits</a:t>
            </a:r>
          </a:p>
          <a:p>
            <a:pPr marL="419100" indent="-382588">
              <a:lnSpc>
                <a:spcPct val="80000"/>
              </a:lnSpc>
              <a:spcBef>
                <a:spcPct val="0"/>
              </a:spcBef>
              <a:spcAft>
                <a:spcPts val="1200"/>
              </a:spcAft>
            </a:pPr>
            <a:r>
              <a:rPr lang="en-US" sz="2600" dirty="0">
                <a:solidFill>
                  <a:schemeClr val="tx1"/>
                </a:solidFill>
              </a:rPr>
              <a:t>Observers</a:t>
            </a:r>
          </a:p>
          <a:p>
            <a:pPr marL="722313" lvl="1" indent="-273050">
              <a:lnSpc>
                <a:spcPct val="80000"/>
              </a:lnSpc>
              <a:spcBef>
                <a:spcPct val="0"/>
              </a:spcBef>
              <a:spcAft>
                <a:spcPts val="1200"/>
              </a:spcAft>
            </a:pPr>
            <a:r>
              <a:rPr lang="en-US" sz="2400" dirty="0">
                <a:solidFill>
                  <a:schemeClr val="tx1"/>
                </a:solidFill>
              </a:rPr>
              <a:t>Do not influence the evaluation of the program, make no evaluative statements, and only say “thank you” at the exit interview</a:t>
            </a:r>
          </a:p>
        </p:txBody>
      </p:sp>
    </p:spTree>
    <p:extLst>
      <p:ext uri="{BB962C8B-B14F-4D97-AF65-F5344CB8AC3E}">
        <p14:creationId xmlns:p14="http://schemas.microsoft.com/office/powerpoint/2010/main" val="7095493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Virtual Visit Dates and Duration</a:t>
            </a:r>
          </a:p>
        </p:txBody>
      </p:sp>
      <p:sp>
        <p:nvSpPr>
          <p:cNvPr id="3" name="Text Placeholder 2"/>
          <p:cNvSpPr>
            <a:spLocks noGrp="1"/>
          </p:cNvSpPr>
          <p:nvPr>
            <p:ph type="body" sz="quarter" idx="11"/>
          </p:nvPr>
        </p:nvSpPr>
        <p:spPr>
          <a:xfrm>
            <a:off x="688622" y="1162756"/>
            <a:ext cx="9522178" cy="4628444"/>
          </a:xfrm>
        </p:spPr>
        <p:txBody>
          <a:bodyPr/>
          <a:lstStyle/>
          <a:p>
            <a:r>
              <a:rPr lang="en-US" sz="2800" dirty="0"/>
              <a:t>Visits were scheduled between September 2024 and December 2024.</a:t>
            </a:r>
          </a:p>
          <a:p>
            <a:pPr lvl="1"/>
            <a:r>
              <a:rPr lang="en-US" dirty="0"/>
              <a:t>This allows institution and the team time to plan to transition to a virtual visit.</a:t>
            </a:r>
          </a:p>
          <a:p>
            <a:r>
              <a:rPr lang="en-US" sz="2800" dirty="0"/>
              <a:t>Virtual visits may be extended beyond 3 days, but no longer than 1 week.</a:t>
            </a:r>
          </a:p>
          <a:p>
            <a:pPr lvl="1"/>
            <a:r>
              <a:rPr lang="en-US" dirty="0"/>
              <a:t>Team members and institutions may be in multiple time zones.  Everyone will need to be flexible with the workday.</a:t>
            </a:r>
          </a:p>
          <a:p>
            <a:pPr lvl="1"/>
            <a:r>
              <a:rPr lang="en-US" dirty="0"/>
              <a:t>Some activities may need additional time to complete in the virtual modality.</a:t>
            </a:r>
          </a:p>
          <a:p>
            <a:pPr marL="0" indent="0">
              <a:buNone/>
            </a:pPr>
            <a:endParaRPr lang="en-US" sz="2800" dirty="0"/>
          </a:p>
          <a:p>
            <a:endParaRPr lang="en-US" sz="2800" dirty="0"/>
          </a:p>
        </p:txBody>
      </p:sp>
      <p:sp>
        <p:nvSpPr>
          <p:cNvPr id="4" name="TextBox 3">
            <a:extLst>
              <a:ext uri="{FF2B5EF4-FFF2-40B4-BE49-F238E27FC236}">
                <a16:creationId xmlns:a16="http://schemas.microsoft.com/office/drawing/2014/main" id="{BEAFBA25-383C-6C42-1160-576A1FDD7421}"/>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1359415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Planning/Transition Timeline</a:t>
            </a:r>
          </a:p>
        </p:txBody>
      </p:sp>
      <p:sp>
        <p:nvSpPr>
          <p:cNvPr id="3" name="Text Placeholder 2"/>
          <p:cNvSpPr>
            <a:spLocks noGrp="1"/>
          </p:cNvSpPr>
          <p:nvPr>
            <p:ph type="body" sz="quarter" idx="11"/>
          </p:nvPr>
        </p:nvSpPr>
        <p:spPr>
          <a:xfrm>
            <a:off x="733778" y="1298448"/>
            <a:ext cx="9324622" cy="4302252"/>
          </a:xfrm>
        </p:spPr>
        <p:txBody>
          <a:bodyPr/>
          <a:lstStyle/>
          <a:p>
            <a:r>
              <a:rPr lang="en-US" sz="2800" dirty="0"/>
              <a:t>At least eight weeks are needed to convert from a conventional to virtual review.</a:t>
            </a:r>
          </a:p>
          <a:p>
            <a:r>
              <a:rPr lang="en-US" sz="2800" dirty="0"/>
              <a:t>The planning timeline involving the TC, the PEVs, the institution and its programs includes:</a:t>
            </a:r>
          </a:p>
          <a:p>
            <a:pPr lvl="1"/>
            <a:r>
              <a:rPr lang="en-US" dirty="0"/>
              <a:t>Setting the schedule to include virtual  interviews, meetings, and facility tours</a:t>
            </a:r>
          </a:p>
          <a:p>
            <a:pPr lvl="1"/>
            <a:r>
              <a:rPr lang="en-US" dirty="0"/>
              <a:t>Providing electronic support materials and access for team review</a:t>
            </a:r>
          </a:p>
          <a:p>
            <a:pPr lvl="1"/>
            <a:r>
              <a:rPr lang="en-US" dirty="0"/>
              <a:t>Establishing IT hardware and testing</a:t>
            </a:r>
          </a:p>
          <a:p>
            <a:endParaRPr lang="en-US" dirty="0"/>
          </a:p>
        </p:txBody>
      </p:sp>
      <p:sp>
        <p:nvSpPr>
          <p:cNvPr id="4" name="TextBox 3">
            <a:extLst>
              <a:ext uri="{FF2B5EF4-FFF2-40B4-BE49-F238E27FC236}">
                <a16:creationId xmlns:a16="http://schemas.microsoft.com/office/drawing/2014/main" id="{9403BBBC-BA57-1905-8626-682A82FB4F1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3061030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154" y="502920"/>
            <a:ext cx="10972800" cy="795528"/>
          </a:xfrm>
        </p:spPr>
        <p:txBody>
          <a:bodyPr/>
          <a:lstStyle/>
          <a:p>
            <a:r>
              <a:rPr lang="en-US" sz="3200" dirty="0"/>
              <a:t>Support Materials</a:t>
            </a:r>
          </a:p>
        </p:txBody>
      </p:sp>
      <p:sp>
        <p:nvSpPr>
          <p:cNvPr id="3" name="Text Placeholder 2"/>
          <p:cNvSpPr>
            <a:spLocks noGrp="1"/>
          </p:cNvSpPr>
          <p:nvPr>
            <p:ph type="body" sz="quarter" idx="11"/>
          </p:nvPr>
        </p:nvSpPr>
        <p:spPr>
          <a:xfrm>
            <a:off x="586154" y="1298448"/>
            <a:ext cx="9601200" cy="4645152"/>
          </a:xfrm>
        </p:spPr>
        <p:txBody>
          <a:bodyPr/>
          <a:lstStyle/>
          <a:p>
            <a:r>
              <a:rPr lang="en-US" sz="2400" dirty="0"/>
              <a:t>Guided by APPM I.E.5.b. (2) – (8)</a:t>
            </a:r>
          </a:p>
          <a:p>
            <a:r>
              <a:rPr lang="en-US" sz="2400" dirty="0"/>
              <a:t>Requirements are not different for virtual visits; however, the timing and methods of submission, organization, and presentation may be different.</a:t>
            </a:r>
          </a:p>
          <a:p>
            <a:r>
              <a:rPr lang="en-US" sz="2400" dirty="0"/>
              <a:t>The program must make materials available at least one month prior to the start date of the virtual visit.</a:t>
            </a:r>
          </a:p>
          <a:p>
            <a:r>
              <a:rPr lang="en-US" sz="2400" dirty="0"/>
              <a:t>Work with the Team Chair and program to determine what materials you will require </a:t>
            </a:r>
          </a:p>
          <a:p>
            <a:r>
              <a:rPr lang="en-US" sz="2400" dirty="0"/>
              <a:t>Note, the APPM does NOT require access to textbooks.</a:t>
            </a:r>
          </a:p>
          <a:p>
            <a:endParaRPr lang="en-US" sz="2400" dirty="0"/>
          </a:p>
        </p:txBody>
      </p:sp>
      <p:sp>
        <p:nvSpPr>
          <p:cNvPr id="4" name="TextBox 3">
            <a:extLst>
              <a:ext uri="{FF2B5EF4-FFF2-40B4-BE49-F238E27FC236}">
                <a16:creationId xmlns:a16="http://schemas.microsoft.com/office/drawing/2014/main" id="{15C72D21-BBB8-EBC4-D3CF-CB7E7D297560}"/>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4121501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CC3E0-C28C-4736-AB99-882F1765A6C6}"/>
              </a:ext>
            </a:extLst>
          </p:cNvPr>
          <p:cNvSpPr>
            <a:spLocks noGrp="1"/>
          </p:cNvSpPr>
          <p:nvPr>
            <p:ph type="title"/>
          </p:nvPr>
        </p:nvSpPr>
        <p:spPr/>
        <p:txBody>
          <a:bodyPr/>
          <a:lstStyle/>
          <a:p>
            <a:r>
              <a:rPr lang="en-US" sz="3200" dirty="0"/>
              <a:t>Support Materials</a:t>
            </a:r>
          </a:p>
        </p:txBody>
      </p:sp>
      <p:sp>
        <p:nvSpPr>
          <p:cNvPr id="3" name="Text Placeholder 2">
            <a:extLst>
              <a:ext uri="{FF2B5EF4-FFF2-40B4-BE49-F238E27FC236}">
                <a16:creationId xmlns:a16="http://schemas.microsoft.com/office/drawing/2014/main" id="{6CD99A58-4EB3-414A-84B4-FFCAB0254F96}"/>
              </a:ext>
            </a:extLst>
          </p:cNvPr>
          <p:cNvSpPr>
            <a:spLocks noGrp="1"/>
          </p:cNvSpPr>
          <p:nvPr>
            <p:ph type="body" sz="quarter" idx="11"/>
          </p:nvPr>
        </p:nvSpPr>
        <p:spPr/>
        <p:txBody>
          <a:bodyPr/>
          <a:lstStyle/>
          <a:p>
            <a:r>
              <a:rPr lang="en-US" sz="2400" dirty="0"/>
              <a:t>If an institutional system is used to provide access to evidence and documentation, PEV should be given access to the network and the software.</a:t>
            </a:r>
          </a:p>
          <a:p>
            <a:r>
              <a:rPr lang="en-US" sz="2400" dirty="0"/>
              <a:t>Guidance or training materials on the institutional system must be provided so the team members can efficiently find evidence and documentation. </a:t>
            </a:r>
          </a:p>
          <a:p>
            <a:r>
              <a:rPr lang="en-US" sz="2400" dirty="0"/>
              <a:t>Timeliness and testing are critical for the team to be able to conduct its work.</a:t>
            </a:r>
          </a:p>
          <a:p>
            <a:r>
              <a:rPr lang="en-US" sz="2400" dirty="0"/>
              <a:t>Translation will be needed where the language of instruction is not English (follows APPM I.D.1.g.).</a:t>
            </a:r>
          </a:p>
          <a:p>
            <a:endParaRPr lang="en-US" dirty="0"/>
          </a:p>
        </p:txBody>
      </p:sp>
      <p:sp>
        <p:nvSpPr>
          <p:cNvPr id="4" name="TextBox 3">
            <a:extLst>
              <a:ext uri="{FF2B5EF4-FFF2-40B4-BE49-F238E27FC236}">
                <a16:creationId xmlns:a16="http://schemas.microsoft.com/office/drawing/2014/main" id="{E18C0503-FC5D-3065-AF65-9DA16128DC63}"/>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1022448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Facility Tours</a:t>
            </a:r>
          </a:p>
        </p:txBody>
      </p:sp>
      <p:sp>
        <p:nvSpPr>
          <p:cNvPr id="3" name="Text Placeholder 2"/>
          <p:cNvSpPr>
            <a:spLocks noGrp="1"/>
          </p:cNvSpPr>
          <p:nvPr>
            <p:ph type="body" sz="quarter" idx="11"/>
          </p:nvPr>
        </p:nvSpPr>
        <p:spPr>
          <a:xfrm>
            <a:off x="722489" y="1298448"/>
            <a:ext cx="9716911" cy="4645152"/>
          </a:xfrm>
        </p:spPr>
        <p:txBody>
          <a:bodyPr/>
          <a:lstStyle/>
          <a:p>
            <a:r>
              <a:rPr lang="en-US" sz="2400" dirty="0"/>
              <a:t>Correlate with the equipment list from the Self-Study Report.</a:t>
            </a:r>
          </a:p>
          <a:p>
            <a:r>
              <a:rPr lang="en-US" sz="2400" dirty="0"/>
              <a:t>Programs should provide annotated photographs.</a:t>
            </a:r>
          </a:p>
          <a:p>
            <a:r>
              <a:rPr lang="en-US" sz="2400" dirty="0"/>
              <a:t>Programs should provide narrated, recorded videos.</a:t>
            </a:r>
          </a:p>
          <a:p>
            <a:pPr lvl="1"/>
            <a:r>
              <a:rPr lang="en-US" sz="2000" dirty="0"/>
              <a:t>Cover laboratories, classrooms, library, and computing services</a:t>
            </a:r>
          </a:p>
          <a:p>
            <a:pPr lvl="1"/>
            <a:r>
              <a:rPr lang="en-US" sz="2000" dirty="0"/>
              <a:t>Short videos (10 min/lab, one video/lab or other location)</a:t>
            </a:r>
          </a:p>
          <a:p>
            <a:pPr lvl="1"/>
            <a:r>
              <a:rPr lang="en-US" sz="2000" dirty="0"/>
              <a:t>Smartphone quality will suffice – need audio and video</a:t>
            </a:r>
          </a:p>
          <a:p>
            <a:pPr lvl="1"/>
            <a:r>
              <a:rPr lang="en-US" sz="2000" dirty="0"/>
              <a:t>Include name, location, signage, general layout, safety, courses supported, instructional equipment, etc.</a:t>
            </a:r>
          </a:p>
          <a:p>
            <a:pPr lvl="1"/>
            <a:r>
              <a:rPr lang="en-US" sz="2000" dirty="0"/>
              <a:t>Request a sample video to verify usability by team</a:t>
            </a:r>
          </a:p>
          <a:p>
            <a:r>
              <a:rPr lang="en-US" sz="2400" dirty="0"/>
              <a:t>You may request a live video walkthrough during the virtual visit, if you need more information.</a:t>
            </a:r>
          </a:p>
          <a:p>
            <a:endParaRPr lang="en-US" sz="2400" dirty="0"/>
          </a:p>
        </p:txBody>
      </p:sp>
      <p:sp>
        <p:nvSpPr>
          <p:cNvPr id="4" name="TextBox 3">
            <a:extLst>
              <a:ext uri="{FF2B5EF4-FFF2-40B4-BE49-F238E27FC236}">
                <a16:creationId xmlns:a16="http://schemas.microsoft.com/office/drawing/2014/main" id="{D7A894EE-6A5F-5C6F-3CED-DEB30B9F2462}"/>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7953394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Interviews</a:t>
            </a:r>
          </a:p>
        </p:txBody>
      </p:sp>
      <p:sp>
        <p:nvSpPr>
          <p:cNvPr id="3" name="Text Placeholder 2"/>
          <p:cNvSpPr>
            <a:spLocks noGrp="1"/>
          </p:cNvSpPr>
          <p:nvPr>
            <p:ph type="body" sz="quarter" idx="11"/>
          </p:nvPr>
        </p:nvSpPr>
        <p:spPr>
          <a:xfrm>
            <a:off x="699911" y="1298448"/>
            <a:ext cx="9510889" cy="4340352"/>
          </a:xfrm>
        </p:spPr>
        <p:txBody>
          <a:bodyPr/>
          <a:lstStyle/>
          <a:p>
            <a:pPr marL="0" indent="0">
              <a:buNone/>
            </a:pPr>
            <a:r>
              <a:rPr lang="en-US" sz="2800" dirty="0"/>
              <a:t>Programs should:</a:t>
            </a:r>
          </a:p>
          <a:p>
            <a:r>
              <a:rPr lang="en-US" sz="2400" dirty="0"/>
              <a:t>Provide a private, well-connected, and suitably equipped location for one-on-one interviews.</a:t>
            </a:r>
          </a:p>
          <a:p>
            <a:r>
              <a:rPr lang="en-US" sz="2400" dirty="0"/>
              <a:t>For group interviews, establish participant location, IT requirements, and A/V hardware needed to have a productive meeting.</a:t>
            </a:r>
          </a:p>
          <a:p>
            <a:r>
              <a:rPr lang="en-US" sz="2400" dirty="0"/>
              <a:t>Testing is critical in all interview locations.</a:t>
            </a:r>
          </a:p>
          <a:p>
            <a:r>
              <a:rPr lang="en-US" sz="2400" dirty="0"/>
              <a:t>Need to have institutional IT staff available for set up, testing, and troubleshooting.</a:t>
            </a:r>
          </a:p>
        </p:txBody>
      </p:sp>
      <p:sp>
        <p:nvSpPr>
          <p:cNvPr id="4" name="TextBox 3">
            <a:extLst>
              <a:ext uri="{FF2B5EF4-FFF2-40B4-BE49-F238E27FC236}">
                <a16:creationId xmlns:a16="http://schemas.microsoft.com/office/drawing/2014/main" id="{EBC8A631-A47F-CC81-51EA-2DFFCE98B2DA}"/>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0281861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Exit Meeting</a:t>
            </a:r>
          </a:p>
        </p:txBody>
      </p:sp>
      <p:sp>
        <p:nvSpPr>
          <p:cNvPr id="3" name="Text Placeholder 2"/>
          <p:cNvSpPr>
            <a:spLocks noGrp="1"/>
          </p:cNvSpPr>
          <p:nvPr>
            <p:ph type="body" sz="quarter" idx="11"/>
          </p:nvPr>
        </p:nvSpPr>
        <p:spPr>
          <a:xfrm>
            <a:off x="259644" y="1298448"/>
            <a:ext cx="9951156" cy="4340352"/>
          </a:xfrm>
        </p:spPr>
        <p:txBody>
          <a:bodyPr/>
          <a:lstStyle/>
          <a:p>
            <a:pPr lvl="1"/>
            <a:endParaRPr lang="en-US" dirty="0"/>
          </a:p>
          <a:p>
            <a:pPr lvl="1"/>
            <a:r>
              <a:rPr lang="en-US" sz="2400" dirty="0"/>
              <a:t>Similar to those done in conventional reviews but may be abbreviated in duration.</a:t>
            </a:r>
          </a:p>
          <a:p>
            <a:pPr lvl="1"/>
            <a:r>
              <a:rPr lang="en-US" sz="2400" dirty="0"/>
              <a:t>Program audit will be available online in the Accreditation Management System (AMS), so no need to fill out PAF form.</a:t>
            </a:r>
          </a:p>
          <a:p>
            <a:pPr lvl="1"/>
            <a:r>
              <a:rPr lang="en-US" sz="2400" dirty="0"/>
              <a:t>Team Chair will send program audit to dean after the exit meeting.</a:t>
            </a:r>
          </a:p>
          <a:p>
            <a:endParaRPr lang="en-US" sz="2400" dirty="0"/>
          </a:p>
        </p:txBody>
      </p:sp>
      <p:sp>
        <p:nvSpPr>
          <p:cNvPr id="4" name="TextBox 3">
            <a:extLst>
              <a:ext uri="{FF2B5EF4-FFF2-40B4-BE49-F238E27FC236}">
                <a16:creationId xmlns:a16="http://schemas.microsoft.com/office/drawing/2014/main" id="{1275C5D2-AC2D-D6BE-5A30-3336F490496C}"/>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36166105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Information Technology</a:t>
            </a:r>
          </a:p>
        </p:txBody>
      </p:sp>
      <p:sp>
        <p:nvSpPr>
          <p:cNvPr id="3" name="Text Placeholder 2"/>
          <p:cNvSpPr>
            <a:spLocks noGrp="1"/>
          </p:cNvSpPr>
          <p:nvPr>
            <p:ph type="body" sz="quarter" idx="11"/>
          </p:nvPr>
        </p:nvSpPr>
        <p:spPr>
          <a:xfrm>
            <a:off x="722489" y="1298448"/>
            <a:ext cx="10859912" cy="4846858"/>
          </a:xfrm>
        </p:spPr>
        <p:txBody>
          <a:bodyPr/>
          <a:lstStyle/>
          <a:p>
            <a:pPr marL="0" indent="0">
              <a:buNone/>
            </a:pPr>
            <a:r>
              <a:rPr lang="en-US" sz="2400" dirty="0"/>
              <a:t>Programs/Institution should:</a:t>
            </a:r>
          </a:p>
          <a:p>
            <a:r>
              <a:rPr lang="en-US" sz="2400" dirty="0"/>
              <a:t>Identify all personnel involved in the review.</a:t>
            </a:r>
          </a:p>
          <a:p>
            <a:r>
              <a:rPr lang="en-US" sz="2400" dirty="0"/>
              <a:t>Identify the IT point of contact for the team </a:t>
            </a:r>
          </a:p>
          <a:p>
            <a:r>
              <a:rPr lang="en-US" sz="2400" dirty="0"/>
              <a:t>Zoom is the default ABET videoconferencing platform.</a:t>
            </a:r>
          </a:p>
          <a:p>
            <a:pPr lvl="1"/>
            <a:r>
              <a:rPr lang="en-US" sz="2400" dirty="0"/>
              <a:t>Team chair and PEVs will set up meetings.  </a:t>
            </a:r>
          </a:p>
          <a:p>
            <a:pPr lvl="2"/>
            <a:r>
              <a:rPr lang="en-US" sz="2000" dirty="0"/>
              <a:t>TC has license.  </a:t>
            </a:r>
          </a:p>
          <a:p>
            <a:pPr lvl="2"/>
            <a:r>
              <a:rPr lang="en-US" sz="2000" dirty="0"/>
              <a:t>ABET will reimburse for one month of Zoom license for PEVs.</a:t>
            </a:r>
          </a:p>
          <a:p>
            <a:pPr lvl="1"/>
            <a:r>
              <a:rPr lang="en-US" sz="2400" dirty="0"/>
              <a:t>Programs need to provide support at the institution.</a:t>
            </a:r>
          </a:p>
          <a:p>
            <a:r>
              <a:rPr lang="en-US" sz="2400" dirty="0"/>
              <a:t>If requirements at the institution require an alternative videoconferencing platform; they need to provide access, set up meetings, and provide training and support to the team.</a:t>
            </a:r>
          </a:p>
          <a:p>
            <a:endParaRPr lang="en-US" sz="2000" dirty="0"/>
          </a:p>
        </p:txBody>
      </p:sp>
      <p:sp>
        <p:nvSpPr>
          <p:cNvPr id="4" name="TextBox 3">
            <a:extLst>
              <a:ext uri="{FF2B5EF4-FFF2-40B4-BE49-F238E27FC236}">
                <a16:creationId xmlns:a16="http://schemas.microsoft.com/office/drawing/2014/main" id="{2A0FB16B-10C9-7AE0-A99F-CA3FC9919AA9}"/>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35911590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Information Technology</a:t>
            </a:r>
          </a:p>
        </p:txBody>
      </p:sp>
      <p:sp>
        <p:nvSpPr>
          <p:cNvPr id="3" name="Text Placeholder 2"/>
          <p:cNvSpPr>
            <a:spLocks noGrp="1"/>
          </p:cNvSpPr>
          <p:nvPr>
            <p:ph type="body" sz="quarter" idx="11"/>
          </p:nvPr>
        </p:nvSpPr>
        <p:spPr>
          <a:xfrm>
            <a:off x="767644" y="1298448"/>
            <a:ext cx="9443156" cy="4416552"/>
          </a:xfrm>
        </p:spPr>
        <p:txBody>
          <a:bodyPr/>
          <a:lstStyle/>
          <a:p>
            <a:pPr marL="0" indent="0">
              <a:buNone/>
            </a:pPr>
            <a:r>
              <a:rPr lang="en-US" sz="2400" dirty="0"/>
              <a:t>Institutions:</a:t>
            </a:r>
          </a:p>
          <a:p>
            <a:r>
              <a:rPr lang="en-US" sz="2400" dirty="0"/>
              <a:t>Need to establish and test minimum IT requirements.</a:t>
            </a:r>
          </a:p>
          <a:p>
            <a:pPr lvl="1"/>
            <a:r>
              <a:rPr lang="en-US" sz="2400" dirty="0"/>
              <a:t>Bandwidth, wired and wireless connectivity, and security. Wired (ethernet) connectivity is always preferable.</a:t>
            </a:r>
          </a:p>
          <a:p>
            <a:pPr lvl="1"/>
            <a:r>
              <a:rPr lang="en-US" sz="2400" dirty="0"/>
              <a:t>Identify headset and microphone requirements for one-on-one and group interviews.  Provide A/V hardware, training, and support to all institutional participants.</a:t>
            </a:r>
          </a:p>
          <a:p>
            <a:r>
              <a:rPr lang="en-US" sz="2400" dirty="0"/>
              <a:t>Establish backup plans.</a:t>
            </a:r>
          </a:p>
        </p:txBody>
      </p:sp>
      <p:sp>
        <p:nvSpPr>
          <p:cNvPr id="4" name="TextBox 3">
            <a:extLst>
              <a:ext uri="{FF2B5EF4-FFF2-40B4-BE49-F238E27FC236}">
                <a16:creationId xmlns:a16="http://schemas.microsoft.com/office/drawing/2014/main" id="{8C473C25-E94B-99DD-033A-47B994278338}"/>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237548789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Planning and Next Steps</a:t>
            </a:r>
          </a:p>
        </p:txBody>
      </p:sp>
      <p:sp>
        <p:nvSpPr>
          <p:cNvPr id="3" name="Text Placeholder 2"/>
          <p:cNvSpPr>
            <a:spLocks noGrp="1"/>
          </p:cNvSpPr>
          <p:nvPr>
            <p:ph type="body" sz="quarter" idx="11"/>
          </p:nvPr>
        </p:nvSpPr>
        <p:spPr>
          <a:xfrm>
            <a:off x="699911" y="1196622"/>
            <a:ext cx="9510889" cy="4746978"/>
          </a:xfrm>
        </p:spPr>
        <p:txBody>
          <a:bodyPr/>
          <a:lstStyle/>
          <a:p>
            <a:r>
              <a:rPr lang="en-US" sz="2400" dirty="0"/>
              <a:t>The TC will provide institutions with explicit and detailed guidance on all critical areas of the review identified in previous slides.</a:t>
            </a:r>
          </a:p>
          <a:p>
            <a:r>
              <a:rPr lang="en-US" sz="2400" dirty="0"/>
              <a:t>Communicate early and often with the program to assure the visit will be trouble-free and productive.</a:t>
            </a:r>
          </a:p>
          <a:p>
            <a:r>
              <a:rPr lang="en-US" sz="2400" dirty="0"/>
              <a:t>A team of ABET Adjunct Accreditation Directors, HQ Staff, and an IT team will also be available to teams to support virtual visits.</a:t>
            </a:r>
          </a:p>
          <a:p>
            <a:r>
              <a:rPr lang="en-US" sz="2400" dirty="0"/>
              <a:t>Finally, if you have questions, reach out to your team chair! </a:t>
            </a:r>
          </a:p>
        </p:txBody>
      </p:sp>
      <p:sp>
        <p:nvSpPr>
          <p:cNvPr id="4" name="TextBox 3">
            <a:extLst>
              <a:ext uri="{FF2B5EF4-FFF2-40B4-BE49-F238E27FC236}">
                <a16:creationId xmlns:a16="http://schemas.microsoft.com/office/drawing/2014/main" id="{F0FE9141-1050-E633-7A64-3BDAA66085AB}"/>
              </a:ext>
            </a:extLst>
          </p:cNvPr>
          <p:cNvSpPr txBox="1"/>
          <p:nvPr/>
        </p:nvSpPr>
        <p:spPr>
          <a:xfrm>
            <a:off x="8876370" y="201168"/>
            <a:ext cx="3063852" cy="461665"/>
          </a:xfrm>
          <a:prstGeom prst="rect">
            <a:avLst/>
          </a:prstGeom>
          <a:noFill/>
        </p:spPr>
        <p:txBody>
          <a:bodyPr wrap="none" rtlCol="0">
            <a:spAutoFit/>
          </a:bodyPr>
          <a:lstStyle/>
          <a:p>
            <a:r>
              <a:rPr lang="en-US" sz="2400" dirty="0">
                <a:solidFill>
                  <a:srgbClr val="FF0000"/>
                </a:solidFill>
              </a:rPr>
              <a:t>Applies to Virtual Visits</a:t>
            </a:r>
          </a:p>
        </p:txBody>
      </p:sp>
    </p:spTree>
    <p:extLst>
      <p:ext uri="{BB962C8B-B14F-4D97-AF65-F5344CB8AC3E}">
        <p14:creationId xmlns:p14="http://schemas.microsoft.com/office/powerpoint/2010/main" val="154832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Confidentiality</a:t>
            </a:r>
            <a:br>
              <a:rPr lang="en-US" dirty="0"/>
            </a:br>
            <a:endParaRPr lang="en-US" dirty="0"/>
          </a:p>
        </p:txBody>
      </p:sp>
      <p:sp>
        <p:nvSpPr>
          <p:cNvPr id="2" name="Text Placeholder 1"/>
          <p:cNvSpPr>
            <a:spLocks noGrp="1"/>
          </p:cNvSpPr>
          <p:nvPr>
            <p:ph type="body" sz="quarter" idx="11"/>
          </p:nvPr>
        </p:nvSpPr>
        <p:spPr>
          <a:xfrm>
            <a:off x="719294" y="1298448"/>
            <a:ext cx="10972800" cy="4502745"/>
          </a:xfrm>
        </p:spPr>
        <p:txBody>
          <a:bodyPr/>
          <a:lstStyle/>
          <a:p>
            <a:pPr marL="419100" indent="-382588">
              <a:lnSpc>
                <a:spcPct val="90000"/>
              </a:lnSpc>
              <a:spcAft>
                <a:spcPts val="1200"/>
              </a:spcAft>
              <a:buClr>
                <a:schemeClr val="accent1"/>
              </a:buClr>
              <a:buSzPct val="80000"/>
              <a:buFontTx/>
              <a:buChar char="•"/>
            </a:pPr>
            <a:r>
              <a:rPr lang="en-US" sz="2400" dirty="0">
                <a:solidFill>
                  <a:schemeClr val="tx1"/>
                </a:solidFill>
              </a:rPr>
              <a:t>Do not discuss conclusions with faculty, students, and others</a:t>
            </a:r>
          </a:p>
          <a:p>
            <a:pPr marL="419100" indent="-382588">
              <a:lnSpc>
                <a:spcPct val="90000"/>
              </a:lnSpc>
              <a:spcAft>
                <a:spcPts val="1200"/>
              </a:spcAft>
              <a:buClr>
                <a:schemeClr val="accent1"/>
              </a:buClr>
              <a:buSzPct val="80000"/>
              <a:buFontTx/>
              <a:buChar char="•"/>
            </a:pPr>
            <a:r>
              <a:rPr lang="en-US" sz="2400" dirty="0">
                <a:solidFill>
                  <a:schemeClr val="tx1"/>
                </a:solidFill>
              </a:rPr>
              <a:t>Keep all materials and be prepared to respond to questions </a:t>
            </a:r>
            <a:r>
              <a:rPr lang="en-US" sz="2400" i="1" dirty="0">
                <a:solidFill>
                  <a:schemeClr val="tx1"/>
                </a:solidFill>
              </a:rPr>
              <a:t>before and during</a:t>
            </a:r>
            <a:r>
              <a:rPr lang="en-US" sz="2400" dirty="0">
                <a:solidFill>
                  <a:schemeClr val="tx1"/>
                </a:solidFill>
              </a:rPr>
              <a:t> the July 2025 EAC annual meeting, if needed. </a:t>
            </a:r>
          </a:p>
          <a:p>
            <a:pPr marL="419100" indent="-382588">
              <a:lnSpc>
                <a:spcPct val="90000"/>
              </a:lnSpc>
              <a:spcAft>
                <a:spcPts val="1200"/>
              </a:spcAft>
              <a:buClr>
                <a:schemeClr val="accent1"/>
              </a:buClr>
              <a:buSzPct val="80000"/>
              <a:buFontTx/>
              <a:buChar char="•"/>
            </a:pPr>
            <a:r>
              <a:rPr lang="en-US" sz="2400" dirty="0">
                <a:solidFill>
                  <a:schemeClr val="tx1"/>
                </a:solidFill>
              </a:rPr>
              <a:t>Destroy all materials after the July meeting and before September 30, 2025, unless otherwise notified by ABET HQ or after being contacted by the TC</a:t>
            </a:r>
          </a:p>
          <a:p>
            <a:pPr marL="419100" indent="-382588">
              <a:lnSpc>
                <a:spcPct val="90000"/>
              </a:lnSpc>
              <a:spcAft>
                <a:spcPts val="1200"/>
              </a:spcAft>
              <a:buClr>
                <a:schemeClr val="accent1"/>
              </a:buClr>
              <a:buSzPct val="80000"/>
              <a:buFontTx/>
              <a:buChar char="•"/>
            </a:pPr>
            <a:r>
              <a:rPr lang="en-US" sz="2400" dirty="0">
                <a:solidFill>
                  <a:schemeClr val="tx1"/>
                </a:solidFill>
              </a:rPr>
              <a:t>Information specific to the institution is to remain confidential without time limit</a:t>
            </a:r>
          </a:p>
          <a:p>
            <a:pPr marL="419100" indent="-382588">
              <a:lnSpc>
                <a:spcPct val="90000"/>
              </a:lnSpc>
              <a:spcAft>
                <a:spcPts val="1200"/>
              </a:spcAft>
              <a:buClr>
                <a:schemeClr val="accent1"/>
              </a:buClr>
              <a:buSzPct val="80000"/>
              <a:buFontTx/>
              <a:buChar char="•"/>
            </a:pPr>
            <a:r>
              <a:rPr lang="en-US" sz="2400" dirty="0">
                <a:solidFill>
                  <a:schemeClr val="tx1"/>
                </a:solidFill>
              </a:rPr>
              <a:t>Institutional data are confidential except with written authorization of institution</a:t>
            </a:r>
          </a:p>
          <a:p>
            <a:pPr marL="419100" indent="-382588">
              <a:lnSpc>
                <a:spcPct val="90000"/>
              </a:lnSpc>
              <a:spcAft>
                <a:spcPts val="1200"/>
              </a:spcAft>
              <a:buClr>
                <a:schemeClr val="accent1"/>
              </a:buClr>
              <a:buSzPct val="80000"/>
              <a:buFontTx/>
              <a:buChar char="•"/>
            </a:pPr>
            <a:r>
              <a:rPr lang="en-US" sz="2400" dirty="0">
                <a:solidFill>
                  <a:schemeClr val="tx1"/>
                </a:solidFill>
              </a:rPr>
              <a:t>ABET materials are released only by ABET staff</a:t>
            </a:r>
          </a:p>
          <a:p>
            <a:endParaRPr lang="en-US" dirty="0"/>
          </a:p>
        </p:txBody>
      </p:sp>
    </p:spTree>
    <p:extLst>
      <p:ext uri="{BB962C8B-B14F-4D97-AF65-F5344CB8AC3E}">
        <p14:creationId xmlns:p14="http://schemas.microsoft.com/office/powerpoint/2010/main" val="1316503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Communication</a:t>
            </a:r>
            <a:br>
              <a:rPr lang="en-US" dirty="0"/>
            </a:br>
            <a:endParaRPr lang="en-US" dirty="0"/>
          </a:p>
        </p:txBody>
      </p:sp>
      <p:sp>
        <p:nvSpPr>
          <p:cNvPr id="2" name="Text Placeholder 1"/>
          <p:cNvSpPr>
            <a:spLocks noGrp="1"/>
          </p:cNvSpPr>
          <p:nvPr>
            <p:ph type="body" sz="quarter" idx="11"/>
          </p:nvPr>
        </p:nvSpPr>
        <p:spPr>
          <a:xfrm>
            <a:off x="609600" y="1248229"/>
            <a:ext cx="10972800" cy="4695371"/>
          </a:xfrm>
        </p:spPr>
        <p:txBody>
          <a:bodyPr/>
          <a:lstStyle/>
          <a:p>
            <a:pPr marL="419100" indent="-382588">
              <a:spcAft>
                <a:spcPts val="1200"/>
              </a:spcAft>
              <a:buClr>
                <a:schemeClr val="accent1"/>
              </a:buClr>
              <a:buSzPct val="80000"/>
              <a:buFontTx/>
              <a:buChar char="•"/>
            </a:pPr>
            <a:r>
              <a:rPr lang="en-US" sz="2800" dirty="0">
                <a:solidFill>
                  <a:schemeClr val="tx1"/>
                </a:solidFill>
              </a:rPr>
              <a:t>Maintain open line of communication with the program chair</a:t>
            </a:r>
          </a:p>
          <a:p>
            <a:pPr marL="419100" indent="-382588">
              <a:spcAft>
                <a:spcPts val="1200"/>
              </a:spcAft>
              <a:buClr>
                <a:schemeClr val="accent1"/>
              </a:buClr>
              <a:buSzPct val="80000"/>
              <a:buFontTx/>
              <a:buChar char="•"/>
            </a:pPr>
            <a:r>
              <a:rPr lang="en-US" sz="2800" dirty="0">
                <a:solidFill>
                  <a:schemeClr val="tx1"/>
                </a:solidFill>
              </a:rPr>
              <a:t>If new program is requesting retroactive accreditation, request transcripts for two sets of graduates</a:t>
            </a:r>
          </a:p>
          <a:p>
            <a:pPr marL="419100" indent="-382588">
              <a:spcAft>
                <a:spcPts val="1200"/>
              </a:spcAft>
              <a:buClr>
                <a:schemeClr val="accent1"/>
              </a:buClr>
              <a:buSzPct val="80000"/>
              <a:buFontTx/>
              <a:buChar char="•"/>
            </a:pPr>
            <a:r>
              <a:rPr lang="en-US" sz="2800" dirty="0">
                <a:solidFill>
                  <a:schemeClr val="tx1"/>
                </a:solidFill>
              </a:rPr>
              <a:t>Identify shortcomings, especially deficiencies, as soon as possible</a:t>
            </a:r>
          </a:p>
          <a:p>
            <a:pPr marL="419100" indent="-382588">
              <a:spcAft>
                <a:spcPts val="1200"/>
              </a:spcAft>
              <a:buClr>
                <a:schemeClr val="accent1"/>
              </a:buClr>
              <a:buSzPct val="80000"/>
              <a:buFontTx/>
              <a:buChar char="•"/>
            </a:pPr>
            <a:r>
              <a:rPr lang="en-US" sz="2800" dirty="0">
                <a:solidFill>
                  <a:schemeClr val="tx1"/>
                </a:solidFill>
              </a:rPr>
              <a:t>Keep chair informed – no surprises at debriefing</a:t>
            </a:r>
            <a:endParaRPr lang="en-US" dirty="0">
              <a:solidFill>
                <a:schemeClr val="tx1"/>
              </a:solidFill>
            </a:endParaRPr>
          </a:p>
          <a:p>
            <a:pPr marL="419100" indent="-382588">
              <a:spcAft>
                <a:spcPts val="1200"/>
              </a:spcAft>
              <a:buClr>
                <a:schemeClr val="accent1"/>
              </a:buClr>
              <a:buSzPct val="80000"/>
              <a:buFontTx/>
              <a:buChar char="•"/>
            </a:pPr>
            <a:r>
              <a:rPr lang="en-US" sz="2800" dirty="0">
                <a:solidFill>
                  <a:schemeClr val="tx1"/>
                </a:solidFill>
              </a:rPr>
              <a:t>Do not discuss the recommended accreditation action (NGR, IR, IV, etc.) with anyone except team members</a:t>
            </a:r>
          </a:p>
          <a:p>
            <a:endParaRPr lang="en-US" dirty="0"/>
          </a:p>
        </p:txBody>
      </p:sp>
    </p:spTree>
    <p:extLst>
      <p:ext uri="{BB962C8B-B14F-4D97-AF65-F5344CB8AC3E}">
        <p14:creationId xmlns:p14="http://schemas.microsoft.com/office/powerpoint/2010/main" val="2110470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Consistency:  Goals for the Team</a:t>
            </a:r>
            <a:br>
              <a:rPr lang="en-US" dirty="0"/>
            </a:br>
            <a:endParaRPr lang="en-US" dirty="0"/>
          </a:p>
        </p:txBody>
      </p:sp>
      <p:sp>
        <p:nvSpPr>
          <p:cNvPr id="2" name="Text Placeholder 1"/>
          <p:cNvSpPr>
            <a:spLocks noGrp="1"/>
          </p:cNvSpPr>
          <p:nvPr>
            <p:ph type="body" sz="quarter" idx="11"/>
          </p:nvPr>
        </p:nvSpPr>
        <p:spPr/>
        <p:txBody>
          <a:bodyPr/>
          <a:lstStyle/>
          <a:p>
            <a:pPr marL="419100" indent="-382588">
              <a:lnSpc>
                <a:spcPct val="80000"/>
              </a:lnSpc>
              <a:spcBef>
                <a:spcPct val="0"/>
              </a:spcBef>
              <a:spcAft>
                <a:spcPts val="1200"/>
              </a:spcAft>
            </a:pPr>
            <a:r>
              <a:rPr lang="en-US" dirty="0">
                <a:solidFill>
                  <a:schemeClr val="tx1"/>
                </a:solidFill>
              </a:rPr>
              <a:t>Consistency across all programs at institution</a:t>
            </a:r>
          </a:p>
          <a:p>
            <a:pPr marL="419100" indent="-382588">
              <a:lnSpc>
                <a:spcPct val="80000"/>
              </a:lnSpc>
              <a:spcBef>
                <a:spcPct val="0"/>
              </a:spcBef>
              <a:spcAft>
                <a:spcPts val="1200"/>
              </a:spcAft>
              <a:buNone/>
            </a:pPr>
            <a:r>
              <a:rPr lang="en-US" dirty="0">
                <a:solidFill>
                  <a:schemeClr val="tx1"/>
                </a:solidFill>
              </a:rPr>
              <a:t>	- depth and completeness of evaluation</a:t>
            </a:r>
          </a:p>
          <a:p>
            <a:pPr marL="419100" indent="-382588">
              <a:lnSpc>
                <a:spcPct val="80000"/>
              </a:lnSpc>
              <a:spcBef>
                <a:spcPct val="0"/>
              </a:spcBef>
              <a:spcAft>
                <a:spcPts val="1200"/>
              </a:spcAft>
              <a:buNone/>
            </a:pPr>
            <a:r>
              <a:rPr lang="en-US" dirty="0">
                <a:solidFill>
                  <a:schemeClr val="tx1"/>
                </a:solidFill>
              </a:rPr>
              <a:t>	- identification of shortcomings </a:t>
            </a:r>
          </a:p>
          <a:p>
            <a:pPr marL="419100" indent="-382588">
              <a:lnSpc>
                <a:spcPct val="80000"/>
              </a:lnSpc>
              <a:spcBef>
                <a:spcPct val="0"/>
              </a:spcBef>
              <a:spcAft>
                <a:spcPts val="1200"/>
              </a:spcAft>
            </a:pPr>
            <a:r>
              <a:rPr lang="en-US" dirty="0">
                <a:solidFill>
                  <a:schemeClr val="tx1"/>
                </a:solidFill>
              </a:rPr>
              <a:t>Consistency in assignment of appropriate levels of shortcoming</a:t>
            </a:r>
          </a:p>
          <a:p>
            <a:pPr marL="419100" indent="-382588">
              <a:lnSpc>
                <a:spcPct val="80000"/>
              </a:lnSpc>
              <a:spcBef>
                <a:spcPct val="0"/>
              </a:spcBef>
              <a:spcAft>
                <a:spcPts val="1200"/>
              </a:spcAft>
              <a:buNone/>
            </a:pPr>
            <a:r>
              <a:rPr lang="en-US" dirty="0">
                <a:solidFill>
                  <a:schemeClr val="tx1"/>
                </a:solidFill>
              </a:rPr>
              <a:t>	- deficiency, weakness or concern</a:t>
            </a:r>
          </a:p>
          <a:p>
            <a:pPr marL="419100" indent="-382588">
              <a:lnSpc>
                <a:spcPct val="80000"/>
              </a:lnSpc>
              <a:spcBef>
                <a:spcPct val="0"/>
              </a:spcBef>
              <a:spcAft>
                <a:spcPts val="1200"/>
              </a:spcAft>
            </a:pPr>
            <a:r>
              <a:rPr lang="en-US" dirty="0">
                <a:solidFill>
                  <a:schemeClr val="tx1"/>
                </a:solidFill>
              </a:rPr>
              <a:t>Consistent recommendations on interim actions</a:t>
            </a:r>
          </a:p>
          <a:p>
            <a:pPr marL="419100" indent="-382588">
              <a:lnSpc>
                <a:spcPct val="80000"/>
              </a:lnSpc>
              <a:spcBef>
                <a:spcPct val="0"/>
              </a:spcBef>
              <a:spcAft>
                <a:spcPts val="1200"/>
              </a:spcAft>
              <a:buNone/>
            </a:pPr>
            <a:r>
              <a:rPr lang="en-US" dirty="0">
                <a:solidFill>
                  <a:schemeClr val="tx1"/>
                </a:solidFill>
              </a:rPr>
              <a:t>	- IR or IV</a:t>
            </a:r>
          </a:p>
          <a:p>
            <a:endParaRPr lang="en-US" dirty="0"/>
          </a:p>
        </p:txBody>
      </p:sp>
    </p:spTree>
    <p:extLst>
      <p:ext uri="{BB962C8B-B14F-4D97-AF65-F5344CB8AC3E}">
        <p14:creationId xmlns:p14="http://schemas.microsoft.com/office/powerpoint/2010/main" val="2603264867"/>
      </p:ext>
    </p:extLst>
  </p:cSld>
  <p:clrMapOvr>
    <a:masterClrMapping/>
  </p:clrMapOvr>
</p:sld>
</file>

<file path=ppt/theme/theme1.xml><?xml version="1.0" encoding="utf-8"?>
<a:theme xmlns:a="http://schemas.openxmlformats.org/drawingml/2006/main" name="ABET_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BET_PPT_Template_defaultfont_keryl's version" id="{B3062FAA-CBEC-4579-B082-D3BE3F1866FE}" vid="{01F446C0-F9E3-4401-926D-DAC29B48DF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ABET_PPT_Template_v2</Template>
  <TotalTime>6990</TotalTime>
  <Words>4263</Words>
  <Application>Microsoft Office PowerPoint</Application>
  <PresentationFormat>Widescreen</PresentationFormat>
  <Paragraphs>394</Paragraphs>
  <Slides>69</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69</vt:i4>
      </vt:variant>
    </vt:vector>
  </HeadingPairs>
  <TitlesOfParts>
    <vt:vector size="74" baseType="lpstr">
      <vt:lpstr>Arial</vt:lpstr>
      <vt:lpstr>Calibri</vt:lpstr>
      <vt:lpstr>Wingdings</vt:lpstr>
      <vt:lpstr>Wingdings 2</vt:lpstr>
      <vt:lpstr>ABET_PPT</vt:lpstr>
      <vt:lpstr>EAC PRE-VISIT TRAINING 2024-25 EVALUATION CYCLE</vt:lpstr>
      <vt:lpstr>PowerPoint Presentation</vt:lpstr>
      <vt:lpstr>Contents</vt:lpstr>
      <vt:lpstr>Visit Overview and Team Expectations</vt:lpstr>
      <vt:lpstr>University of XYZ </vt:lpstr>
      <vt:lpstr>Important Team Expectations </vt:lpstr>
      <vt:lpstr>Confidentiality </vt:lpstr>
      <vt:lpstr>Communication </vt:lpstr>
      <vt:lpstr>Consistency:  Goals for the Team </vt:lpstr>
      <vt:lpstr>Visit Considerations</vt:lpstr>
      <vt:lpstr>COVID-19 Impact on Program Delivery </vt:lpstr>
      <vt:lpstr>Team Operational Mindset</vt:lpstr>
      <vt:lpstr>Support Program Assignments </vt:lpstr>
      <vt:lpstr>Deliverables and Team Decisions </vt:lpstr>
      <vt:lpstr>Use Current Forms </vt:lpstr>
      <vt:lpstr>What’s new?</vt:lpstr>
      <vt:lpstr>APPM &amp; criteria changes </vt:lpstr>
      <vt:lpstr>APPM changes </vt:lpstr>
      <vt:lpstr>Criteria changes for 2024-25</vt:lpstr>
      <vt:lpstr>APPM I.E.5.b(2) notes </vt:lpstr>
      <vt:lpstr>Further Guidance on C3/C5</vt:lpstr>
      <vt:lpstr>Aggregating assessment results </vt:lpstr>
      <vt:lpstr>Special Attention in Definitions </vt:lpstr>
      <vt:lpstr>Special Attention in New Criteria </vt:lpstr>
      <vt:lpstr>Special Attention in New Criteria </vt:lpstr>
      <vt:lpstr>Level of shortcoming for SOs </vt:lpstr>
      <vt:lpstr>Guidance on Safety Issues</vt:lpstr>
      <vt:lpstr>APPM Facilities Citation</vt:lpstr>
      <vt:lpstr>This policy and procedure applies to:</vt:lpstr>
      <vt:lpstr>Resolution of safety issues</vt:lpstr>
      <vt:lpstr>What does “adequate and safe” mean?</vt:lpstr>
      <vt:lpstr>Adequate and safe, con’t</vt:lpstr>
      <vt:lpstr>Additional guidance</vt:lpstr>
      <vt:lpstr>Guidance on Specific Criteria</vt:lpstr>
      <vt:lpstr>Criterion 2: Program Educational Objectives (PEOs) </vt:lpstr>
      <vt:lpstr>Program Educational Objectives: Issues </vt:lpstr>
      <vt:lpstr>Criterion 3: Student Outcomes (SOs):         Definition &amp; Requirements </vt:lpstr>
      <vt:lpstr>Criterion 4:  Continuous Improvement </vt:lpstr>
      <vt:lpstr>Criterion 4:  Questions to Ask </vt:lpstr>
      <vt:lpstr>Criterion 4 Issues </vt:lpstr>
      <vt:lpstr>Criterion 4 Assessment Data:  FAQs </vt:lpstr>
      <vt:lpstr>ACCREDITATION POLICY AND PROCEDURE MANUAL (APPM) </vt:lpstr>
      <vt:lpstr>Shortcoming Terminology</vt:lpstr>
      <vt:lpstr>Shortcoming Terminology </vt:lpstr>
      <vt:lpstr>Working Definitions of Key Terms </vt:lpstr>
      <vt:lpstr>Selection of Appropriate Shortcomings </vt:lpstr>
      <vt:lpstr>Statement Writing</vt:lpstr>
      <vt:lpstr>Resources for Program Evaluators</vt:lpstr>
      <vt:lpstr>Statement Writing: Introductory Paragraph for Each Program </vt:lpstr>
      <vt:lpstr>Statement Writing Three-part Construct </vt:lpstr>
      <vt:lpstr>Statement Writing </vt:lpstr>
      <vt:lpstr>PEV Expectations</vt:lpstr>
      <vt:lpstr>The PEV Competency Model </vt:lpstr>
      <vt:lpstr>Sensitivity &amp; Awareness</vt:lpstr>
      <vt:lpstr>Last Words </vt:lpstr>
      <vt:lpstr>Virtual Visit Guidance  Institutions and TCs with scheduled in-person visits should be prepared to transition to virtual visits if conditions change.</vt:lpstr>
      <vt:lpstr>Virtual Review: Scope and Expectations</vt:lpstr>
      <vt:lpstr>Virtual Review: Scope and Expectations</vt:lpstr>
      <vt:lpstr>Virtual Review: Scope and Expectations</vt:lpstr>
      <vt:lpstr>Virtual Visit Dates and Duration</vt:lpstr>
      <vt:lpstr>Planning/Transition Timeline</vt:lpstr>
      <vt:lpstr>Support Materials</vt:lpstr>
      <vt:lpstr>Support Materials</vt:lpstr>
      <vt:lpstr>Facility Tours</vt:lpstr>
      <vt:lpstr>Interviews</vt:lpstr>
      <vt:lpstr>Exit Meeting</vt:lpstr>
      <vt:lpstr>Information Technology</vt:lpstr>
      <vt:lpstr>Information Technology</vt:lpstr>
      <vt:lpstr>Planning and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EAC PRE-VISIT TRAINING 2015-2016 EVALUATION CYCLE</dc:title>
  <dc:creator>Allen Miller</dc:creator>
  <cp:lastModifiedBy>Larochelle, Pierre M.</cp:lastModifiedBy>
  <cp:revision>113</cp:revision>
  <dcterms:created xsi:type="dcterms:W3CDTF">2015-03-09T13:59:06Z</dcterms:created>
  <dcterms:modified xsi:type="dcterms:W3CDTF">2024-02-27T00:30:08Z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_Steward">
    <vt:lpwstr>Dietsche L u303879</vt:lpwstr>
  </property>
  <property fmtid="{D5CDD505-2E9C-101B-9397-08002B2CF9AE}" pid="3" name="Update_Footer">
    <vt:lpwstr>No</vt:lpwstr>
  </property>
  <property fmtid="{D5CDD505-2E9C-101B-9397-08002B2CF9AE}" pid="4" name="Radio_Button">
    <vt:lpwstr>RadioButton2</vt:lpwstr>
  </property>
  <property fmtid="{D5CDD505-2E9C-101B-9397-08002B2CF9AE}" pid="5" name="Information_Classification">
    <vt:lpwstr/>
  </property>
  <property fmtid="{D5CDD505-2E9C-101B-9397-08002B2CF9AE}" pid="6" name="Record_Title_ID">
    <vt:lpwstr>2396</vt:lpwstr>
  </property>
  <property fmtid="{D5CDD505-2E9C-101B-9397-08002B2CF9AE}" pid="7" name="Initial_Creation_Date">
    <vt:filetime>2015-03-09T13:59:03Z</vt:filetime>
  </property>
  <property fmtid="{D5CDD505-2E9C-101B-9397-08002B2CF9AE}" pid="8" name="Retention_Period_Start_Date">
    <vt:filetime>2016-04-16T13:54:52Z</vt:filetime>
  </property>
  <property fmtid="{D5CDD505-2E9C-101B-9397-08002B2CF9AE}" pid="9" name="Last_Reviewed_Date">
    <vt:lpwstr/>
  </property>
  <property fmtid="{D5CDD505-2E9C-101B-9397-08002B2CF9AE}" pid="10" name="Retention_Review_Frequency">
    <vt:lpwstr/>
  </property>
  <property fmtid="{D5CDD505-2E9C-101B-9397-08002B2CF9AE}" pid="11" name="_NewReviewCycle">
    <vt:lpwstr/>
  </property>
  <property fmtid="{D5CDD505-2E9C-101B-9397-08002B2CF9AE}" pid="12" name="lqminfo">
    <vt:i4>8</vt:i4>
  </property>
  <property fmtid="{D5CDD505-2E9C-101B-9397-08002B2CF9AE}" pid="13" name="lqmsess">
    <vt:lpwstr>805705a4-e7fe-4096-9937-9724b9611157</vt:lpwstr>
  </property>
</Properties>
</file>